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theme/theme3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4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  <p:sldMasterId id="2147483662" r:id="rId2"/>
    <p:sldMasterId id="2147483674" r:id="rId3"/>
    <p:sldMasterId id="2147483676" r:id="rId4"/>
    <p:sldMasterId id="2147483688" r:id="rId5"/>
  </p:sldMasterIdLst>
  <p:notesMasterIdLst>
    <p:notesMasterId r:id="rId78"/>
  </p:notesMasterIdLst>
  <p:sldIdLst>
    <p:sldId id="256" r:id="rId6"/>
    <p:sldId id="257" r:id="rId7"/>
    <p:sldId id="258" r:id="rId8"/>
    <p:sldId id="370" r:id="rId9"/>
    <p:sldId id="371" r:id="rId10"/>
    <p:sldId id="270" r:id="rId11"/>
    <p:sldId id="379" r:id="rId12"/>
    <p:sldId id="383" r:id="rId13"/>
    <p:sldId id="381" r:id="rId14"/>
    <p:sldId id="378" r:id="rId15"/>
    <p:sldId id="265" r:id="rId16"/>
    <p:sldId id="362" r:id="rId17"/>
    <p:sldId id="271" r:id="rId18"/>
    <p:sldId id="266" r:id="rId19"/>
    <p:sldId id="272" r:id="rId20"/>
    <p:sldId id="267" r:id="rId21"/>
    <p:sldId id="386" r:id="rId22"/>
    <p:sldId id="387" r:id="rId23"/>
    <p:sldId id="388" r:id="rId24"/>
    <p:sldId id="268" r:id="rId25"/>
    <p:sldId id="305" r:id="rId26"/>
    <p:sldId id="390" r:id="rId27"/>
    <p:sldId id="391" r:id="rId28"/>
    <p:sldId id="392" r:id="rId29"/>
    <p:sldId id="393" r:id="rId30"/>
    <p:sldId id="394" r:id="rId31"/>
    <p:sldId id="395" r:id="rId32"/>
    <p:sldId id="396" r:id="rId33"/>
    <p:sldId id="397" r:id="rId34"/>
    <p:sldId id="398" r:id="rId35"/>
    <p:sldId id="399" r:id="rId36"/>
    <p:sldId id="400" r:id="rId37"/>
    <p:sldId id="401" r:id="rId38"/>
    <p:sldId id="402" r:id="rId39"/>
    <p:sldId id="306" r:id="rId40"/>
    <p:sldId id="384" r:id="rId41"/>
    <p:sldId id="385" r:id="rId42"/>
    <p:sldId id="338" r:id="rId43"/>
    <p:sldId id="406" r:id="rId44"/>
    <p:sldId id="407" r:id="rId45"/>
    <p:sldId id="408" r:id="rId46"/>
    <p:sldId id="409" r:id="rId47"/>
    <p:sldId id="410" r:id="rId48"/>
    <p:sldId id="411" r:id="rId49"/>
    <p:sldId id="412" r:id="rId50"/>
    <p:sldId id="413" r:id="rId51"/>
    <p:sldId id="414" r:id="rId52"/>
    <p:sldId id="415" r:id="rId53"/>
    <p:sldId id="416" r:id="rId54"/>
    <p:sldId id="417" r:id="rId55"/>
    <p:sldId id="418" r:id="rId56"/>
    <p:sldId id="419" r:id="rId57"/>
    <p:sldId id="308" r:id="rId58"/>
    <p:sldId id="403" r:id="rId59"/>
    <p:sldId id="404" r:id="rId60"/>
    <p:sldId id="405" r:id="rId61"/>
    <p:sldId id="309" r:id="rId62"/>
    <p:sldId id="420" r:id="rId63"/>
    <p:sldId id="427" r:id="rId64"/>
    <p:sldId id="422" r:id="rId65"/>
    <p:sldId id="423" r:id="rId66"/>
    <p:sldId id="310" r:id="rId67"/>
    <p:sldId id="424" r:id="rId68"/>
    <p:sldId id="425" r:id="rId69"/>
    <p:sldId id="426" r:id="rId70"/>
    <p:sldId id="307" r:id="rId71"/>
    <p:sldId id="389" r:id="rId72"/>
    <p:sldId id="269" r:id="rId73"/>
    <p:sldId id="276" r:id="rId74"/>
    <p:sldId id="277" r:id="rId75"/>
    <p:sldId id="363" r:id="rId76"/>
    <p:sldId id="263" r:id="rId77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79"/>
      <p:bold r:id="rId80"/>
      <p:italic r:id="rId81"/>
      <p:boldItalic r:id="rId82"/>
    </p:embeddedFont>
    <p:embeddedFont>
      <p:font typeface="나눔스퀘어_ac" panose="020B0600000101010101" pitchFamily="50" charset="-127"/>
      <p:regular r:id="rId83"/>
    </p:embeddedFont>
    <p:embeddedFont>
      <p:font typeface="Bahnschrift Light SemiCondensed" panose="020B0502040204020203" pitchFamily="34" charset="0"/>
      <p:regular r:id="rId84"/>
    </p:embeddedFont>
    <p:embeddedFont>
      <p:font typeface="나눔스퀘어_ac ExtraBold" panose="020B0600000101010101" pitchFamily="50" charset="-127"/>
      <p:bold r:id="rId85"/>
    </p:embeddedFont>
    <p:embeddedFont>
      <p:font typeface="타이포_스톰 B" panose="02020503020101020101" pitchFamily="18" charset="-127"/>
      <p:regular r:id="rId86"/>
    </p:embeddedFont>
    <p:embeddedFont>
      <p:font typeface="Calibri Light" panose="020F0302020204030204" pitchFamily="34" charset="0"/>
      <p:regular r:id="rId87"/>
      <p:italic r:id="rId88"/>
    </p:embeddedFont>
    <p:embeddedFont>
      <p:font typeface="나눔스퀘어_ac Bold" panose="020B0600000101010101" pitchFamily="50" charset="-127"/>
      <p:bold r:id="rId89"/>
    </p:embeddedFont>
    <p:embeddedFont>
      <p:font typeface="맑은 고딕" panose="020B0503020000020004" pitchFamily="50" charset="-127"/>
      <p:regular r:id="rId90"/>
      <p:bold r:id="rId9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BBC1"/>
    <a:srgbClr val="94C3BB"/>
    <a:srgbClr val="F27E8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503" autoAdjust="0"/>
    <p:restoredTop sz="96429" autoAdjust="0"/>
  </p:normalViewPr>
  <p:slideViewPr>
    <p:cSldViewPr snapToGrid="0">
      <p:cViewPr varScale="1">
        <p:scale>
          <a:sx n="113" d="100"/>
          <a:sy n="113" d="100"/>
        </p:scale>
        <p:origin x="136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font" Target="fonts/font6.fntdata"/><Relationship Id="rId89" Type="http://schemas.openxmlformats.org/officeDocument/2006/relationships/font" Target="fonts/font11.fntdata"/><Relationship Id="rId16" Type="http://schemas.openxmlformats.org/officeDocument/2006/relationships/slide" Target="slides/slide11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font" Target="fonts/font1.fntdata"/><Relationship Id="rId5" Type="http://schemas.openxmlformats.org/officeDocument/2006/relationships/slideMaster" Target="slideMasters/slideMaster5.xml"/><Relationship Id="rId90" Type="http://schemas.openxmlformats.org/officeDocument/2006/relationships/font" Target="fonts/font12.fntdata"/><Relationship Id="rId95" Type="http://schemas.openxmlformats.org/officeDocument/2006/relationships/tableStyles" Target="tableStyles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80" Type="http://schemas.openxmlformats.org/officeDocument/2006/relationships/font" Target="fonts/font2.fntdata"/><Relationship Id="rId85" Type="http://schemas.openxmlformats.org/officeDocument/2006/relationships/font" Target="fonts/font7.fntdata"/><Relationship Id="rId93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83" Type="http://schemas.openxmlformats.org/officeDocument/2006/relationships/font" Target="fonts/font5.fntdata"/><Relationship Id="rId88" Type="http://schemas.openxmlformats.org/officeDocument/2006/relationships/font" Target="fonts/font10.fntdata"/><Relationship Id="rId91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notesMaster" Target="notesMasters/notesMaster1.xml"/><Relationship Id="rId81" Type="http://schemas.openxmlformats.org/officeDocument/2006/relationships/font" Target="fonts/font3.fntdata"/><Relationship Id="rId86" Type="http://schemas.openxmlformats.org/officeDocument/2006/relationships/font" Target="fonts/font8.fntdata"/><Relationship Id="rId94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font" Target="fonts/font9.fntdata"/><Relationship Id="rId61" Type="http://schemas.openxmlformats.org/officeDocument/2006/relationships/slide" Target="slides/slide56.xml"/><Relationship Id="rId82" Type="http://schemas.openxmlformats.org/officeDocument/2006/relationships/font" Target="fonts/font4.fntdata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slide" Target="slides/slide7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C72940-44EF-4FB7-AB25-A5F13213BF8F}" type="datetimeFigureOut">
              <a:rPr lang="ko-KR" altLang="en-US" smtClean="0"/>
              <a:t>2020-05-15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EE9E92-FDD1-4DC3-860A-956C9F2D4B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62976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프로젝트 관리자라면 </a:t>
            </a:r>
            <a:r>
              <a:rPr lang="ko-KR" altLang="en-US" dirty="0" err="1" smtClean="0"/>
              <a:t>이런것들은</a:t>
            </a:r>
            <a:r>
              <a:rPr lang="ko-KR" altLang="en-US" dirty="0" smtClean="0"/>
              <a:t> 알고 있어야 한다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EE9E92-FDD1-4DC3-860A-956C9F2D4B87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90778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EE9E92-FDD1-4DC3-860A-956C9F2D4B87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61582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 smtClean="0"/>
              <a:t>Pmbok</a:t>
            </a:r>
            <a:r>
              <a:rPr lang="ko-KR" altLang="en-US" dirty="0" smtClean="0"/>
              <a:t>는 미국 </a:t>
            </a:r>
            <a:r>
              <a:rPr lang="en-US" altLang="ko-KR" dirty="0" smtClean="0"/>
              <a:t>pm</a:t>
            </a:r>
            <a:r>
              <a:rPr lang="ko-KR" altLang="en-US" dirty="0" smtClean="0"/>
              <a:t>의 </a:t>
            </a:r>
            <a:r>
              <a:rPr lang="ko-KR" altLang="en-US" dirty="0" err="1" smtClean="0"/>
              <a:t>표준임</a:t>
            </a:r>
            <a:endParaRPr lang="en-US" altLang="ko-KR" dirty="0" smtClean="0"/>
          </a:p>
          <a:p>
            <a:r>
              <a:rPr lang="ko-KR" altLang="en-US" dirty="0" smtClean="0"/>
              <a:t>영국 </a:t>
            </a:r>
            <a:r>
              <a:rPr lang="en-US" altLang="ko-KR" dirty="0" err="1" smtClean="0"/>
              <a:t>apmg</a:t>
            </a:r>
            <a:r>
              <a:rPr lang="ko-KR" altLang="en-US" dirty="0" smtClean="0"/>
              <a:t>회사의 애자일 프로젝트관리 </a:t>
            </a:r>
            <a:r>
              <a:rPr lang="ko-KR" altLang="en-US" smtClean="0"/>
              <a:t>교육의 특징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EE9E92-FDD1-4DC3-860A-956C9F2D4B87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59318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EE9E92-FDD1-4DC3-860A-956C9F2D4B87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12851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EE9E92-FDD1-4DC3-860A-956C9F2D4B87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60797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288305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/>
              <a:t>2020-05-15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32297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/>
              <a:t>2020-05-15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2506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/>
              <a:t>2020-05-15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48238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004123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E2096-4DA0-444D-886D-5455F907FF5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2020-05-15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CA745-40D4-4AA3-A873-15FCB194EF8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82596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E2096-4DA0-444D-886D-5455F907FF5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2020-05-15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CA745-40D4-4AA3-A873-15FCB194EF8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67794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E2096-4DA0-444D-886D-5455F907FF5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2020-05-15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CA745-40D4-4AA3-A873-15FCB194EF8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981221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E2096-4DA0-444D-886D-5455F907FF5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2020-05-15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CA745-40D4-4AA3-A873-15FCB194EF8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790547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E2096-4DA0-444D-886D-5455F907FF5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2020-05-15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CA745-40D4-4AA3-A873-15FCB194EF8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339659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E2096-4DA0-444D-886D-5455F907FF5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2020-05-15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CA745-40D4-4AA3-A873-15FCB194EF8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73968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/>
              <a:t>2020-05-15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401217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E2096-4DA0-444D-886D-5455F907FF5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2020-05-15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CA745-40D4-4AA3-A873-15FCB194EF8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910255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E2096-4DA0-444D-886D-5455F907FF5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2020-05-15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CA745-40D4-4AA3-A873-15FCB194EF8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65882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E2096-4DA0-444D-886D-5455F907FF5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2020-05-15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CA745-40D4-4AA3-A873-15FCB194EF8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059202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E2096-4DA0-444D-886D-5455F907FF5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2020-05-15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CA745-40D4-4AA3-A873-15FCB194EF8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029895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E2096-4DA0-444D-886D-5455F907FF5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2020-05-15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CA745-40D4-4AA3-A873-15FCB194EF8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548523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2020-05-15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845843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2020-05-15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561636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2020-05-15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627503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2020-05-15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998519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2020-05-15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21522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/>
              <a:t>2020-05-15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754220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2020-05-15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79875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2020-05-15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550271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2020-05-15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928028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2020-05-15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839185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2020-05-15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672944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2020-05-15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53964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/>
              <a:t>2020-05-15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71308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/>
              <a:t>2020-05-15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93519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/>
              <a:t>2020-05-15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59006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/>
              <a:t>2020-05-15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3081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/>
              <a:t>2020-05-15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21516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/>
              <a:t>2020-05-15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914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94C3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0" y="3429004"/>
            <a:ext cx="9144000" cy="3428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83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96316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xStyles>
    <p:titleStyle>
      <a:lvl1pPr algn="l" defTabSz="685783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46" indent="-171446" algn="l" defTabSz="685783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37" indent="-171446" algn="l" defTabSz="685783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28" indent="-171446" algn="l" defTabSz="685783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20" indent="-171446" algn="l" defTabSz="685783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12" indent="-171446" algn="l" defTabSz="685783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03" indent="-171446" algn="l" defTabSz="685783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783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7B64E6-86DF-4CE1-907D-31912E1E7929}" type="datetimeFigureOut">
              <a:rPr lang="ko-KR" altLang="en-US" smtClean="0"/>
              <a:t>2020-05-15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21368A-DC63-4185-8487-57DEBFF287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93311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94C3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03237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0E2096-4DA0-444D-886D-5455F907FF5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2020-05-15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2CA745-40D4-4AA3-A873-15FCB194EF8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15825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2020-05-15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65773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g"/><Relationship Id="rId3" Type="http://schemas.openxmlformats.org/officeDocument/2006/relationships/image" Target="../media/image13.jpg"/><Relationship Id="rId7" Type="http://schemas.openxmlformats.org/officeDocument/2006/relationships/image" Target="../media/image17.jpg"/><Relationship Id="rId12" Type="http://schemas.openxmlformats.org/officeDocument/2006/relationships/image" Target="../media/image22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6.jpg"/><Relationship Id="rId11" Type="http://schemas.openxmlformats.org/officeDocument/2006/relationships/image" Target="../media/image21.jpg"/><Relationship Id="rId5" Type="http://schemas.openxmlformats.org/officeDocument/2006/relationships/image" Target="../media/image15.jpg"/><Relationship Id="rId10" Type="http://schemas.openxmlformats.org/officeDocument/2006/relationships/image" Target="../media/image20.jpg"/><Relationship Id="rId4" Type="http://schemas.openxmlformats.org/officeDocument/2006/relationships/image" Target="../media/image14.jpg"/><Relationship Id="rId9" Type="http://schemas.openxmlformats.org/officeDocument/2006/relationships/image" Target="../media/image19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6.jpg"/><Relationship Id="rId4" Type="http://schemas.openxmlformats.org/officeDocument/2006/relationships/image" Target="../media/image25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9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6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9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6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51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7" Type="http://schemas.openxmlformats.org/officeDocument/2006/relationships/image" Target="../media/image57.jpg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6.jpg"/><Relationship Id="rId5" Type="http://schemas.openxmlformats.org/officeDocument/2006/relationships/image" Target="../media/image55.jpg"/><Relationship Id="rId4" Type="http://schemas.openxmlformats.org/officeDocument/2006/relationships/image" Target="../media/image54.jp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7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86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92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99.png"/><Relationship Id="rId4" Type="http://schemas.openxmlformats.org/officeDocument/2006/relationships/hyperlink" Target="http://localhost:5080/springweb/task.do?method=list" TargetMode="Externa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100.png"/><Relationship Id="rId7" Type="http://schemas.openxmlformats.org/officeDocument/2006/relationships/image" Target="../media/image10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10" Type="http://schemas.openxmlformats.org/officeDocument/2006/relationships/image" Target="../media/image107.png"/><Relationship Id="rId4" Type="http://schemas.openxmlformats.org/officeDocument/2006/relationships/image" Target="../media/image101.png"/><Relationship Id="rId9" Type="http://schemas.openxmlformats.org/officeDocument/2006/relationships/image" Target="../media/image10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5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9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2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jpg"/><Relationship Id="rId1" Type="http://schemas.openxmlformats.org/officeDocument/2006/relationships/slideLayout" Target="../slideLayouts/slideLayout15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3703762" y="1780734"/>
            <a:ext cx="180850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783"/>
            <a:r>
              <a:rPr lang="en-US" altLang="ko-KR" sz="5400" b="1" spc="225" dirty="0" smtClean="0">
                <a:solidFill>
                  <a:srgbClr val="30302A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PMS</a:t>
            </a:r>
            <a:endParaRPr lang="ko-KR" altLang="en-US" sz="4800" b="1" spc="225" dirty="0">
              <a:solidFill>
                <a:srgbClr val="30302A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735020" y="1266937"/>
            <a:ext cx="17459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783"/>
            <a:r>
              <a:rPr lang="en-US" altLang="ko-KR" sz="1600" b="1" dirty="0">
                <a:ln w="22225">
                  <a:noFill/>
                </a:ln>
                <a:solidFill>
                  <a:srgbClr val="94C3BB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FINAL</a:t>
            </a:r>
            <a:r>
              <a:rPr lang="en-US" altLang="ko-KR" sz="1600" b="1" dirty="0">
                <a:ln w="22225">
                  <a:noFill/>
                </a:ln>
                <a:solidFill>
                  <a:srgbClr val="94C3BB"/>
                </a:solidFill>
                <a:latin typeface="+mj-ea"/>
                <a:ea typeface="+mj-ea"/>
              </a:rPr>
              <a:t> </a:t>
            </a:r>
            <a:r>
              <a:rPr lang="en-US" altLang="ko-KR" sz="1600" b="1" dirty="0">
                <a:ln w="22225">
                  <a:noFill/>
                </a:ln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P</a:t>
            </a:r>
            <a:r>
              <a:rPr lang="en-US" altLang="ko-KR" sz="1600" b="1" dirty="0">
                <a:ln w="22225">
                  <a:noFill/>
                </a:ln>
                <a:solidFill>
                  <a:srgbClr val="94C3BB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ROJECT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0" y="5115697"/>
            <a:ext cx="9144000" cy="1742304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238"/>
          <a:stretch/>
        </p:blipFill>
        <p:spPr>
          <a:xfrm>
            <a:off x="16476" y="3689589"/>
            <a:ext cx="9183081" cy="196893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697075" y="5748866"/>
            <a:ext cx="382188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이준석       이연학       유재인       김하나       김진수       김형규       전현규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0" y="0"/>
            <a:ext cx="9144000" cy="590204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/>
          </a:p>
        </p:txBody>
      </p:sp>
      <p:sp>
        <p:nvSpPr>
          <p:cNvPr id="8" name="TextBox 7"/>
          <p:cNvSpPr txBox="1"/>
          <p:nvPr/>
        </p:nvSpPr>
        <p:spPr>
          <a:xfrm>
            <a:off x="3651664" y="2460535"/>
            <a:ext cx="191270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i="1" dirty="0" smtClean="0">
                <a:solidFill>
                  <a:srgbClr val="FDBBC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</a:t>
            </a:r>
            <a:r>
              <a:rPr lang="en-US" altLang="ko-KR" sz="10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roject </a:t>
            </a:r>
            <a:r>
              <a:rPr lang="en-US" altLang="ko-KR" sz="1100" b="1" i="1" dirty="0" smtClean="0">
                <a:solidFill>
                  <a:srgbClr val="FDBBC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M</a:t>
            </a:r>
            <a:r>
              <a:rPr lang="en-US" altLang="ko-KR" sz="10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anagement </a:t>
            </a:r>
            <a:r>
              <a:rPr lang="en-US" altLang="ko-KR" sz="1100" b="1" i="1" dirty="0" smtClean="0">
                <a:solidFill>
                  <a:srgbClr val="FDBBC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</a:t>
            </a:r>
            <a:r>
              <a:rPr lang="en-US" altLang="ko-KR" sz="10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ystem</a:t>
            </a:r>
            <a:endParaRPr lang="ko-KR" altLang="en-US" sz="1000" i="1" dirty="0">
              <a:solidFill>
                <a:schemeClr val="tx1">
                  <a:lumMod val="75000"/>
                  <a:lumOff val="2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12289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"/>
            <a:ext cx="9144000" cy="370703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6511815"/>
            <a:ext cx="9144000" cy="370703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0" y="137826"/>
            <a:ext cx="2120900" cy="3090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T</a:t>
            </a:r>
            <a:r>
              <a:rPr lang="en-US" altLang="ko-KR" dirty="0" smtClean="0">
                <a:solidFill>
                  <a:schemeClr val="bg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opic </a:t>
            </a:r>
            <a:r>
              <a:rPr lang="en-US" altLang="ko-KR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S</a:t>
            </a:r>
            <a:r>
              <a:rPr lang="en-US" altLang="ko-KR" dirty="0" smtClean="0">
                <a:solidFill>
                  <a:schemeClr val="bg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election</a:t>
            </a:r>
            <a:endParaRPr lang="ko-KR" altLang="en-US" dirty="0">
              <a:solidFill>
                <a:schemeClr val="bg1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425" y="1354938"/>
            <a:ext cx="7677150" cy="3924300"/>
          </a:xfrm>
          <a:prstGeom prst="rect">
            <a:avLst/>
          </a:prstGeom>
        </p:spPr>
      </p:pic>
      <p:sp>
        <p:nvSpPr>
          <p:cNvPr id="3" name="갈매기형 수장 2"/>
          <p:cNvSpPr/>
          <p:nvPr/>
        </p:nvSpPr>
        <p:spPr>
          <a:xfrm rot="5400000">
            <a:off x="1295400" y="1259689"/>
            <a:ext cx="349250" cy="387350"/>
          </a:xfrm>
          <a:prstGeom prst="chevron">
            <a:avLst/>
          </a:prstGeom>
          <a:solidFill>
            <a:srgbClr val="F27E89"/>
          </a:solidFill>
          <a:ln>
            <a:solidFill>
              <a:srgbClr val="94C3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갈매기형 수장 10"/>
          <p:cNvSpPr/>
          <p:nvPr/>
        </p:nvSpPr>
        <p:spPr>
          <a:xfrm rot="5400000">
            <a:off x="5818187" y="1259689"/>
            <a:ext cx="349250" cy="387350"/>
          </a:xfrm>
          <a:prstGeom prst="chevron">
            <a:avLst/>
          </a:prstGeom>
          <a:solidFill>
            <a:srgbClr val="F27E89"/>
          </a:solidFill>
          <a:ln>
            <a:solidFill>
              <a:srgbClr val="94C3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갈매기형 수장 11"/>
          <p:cNvSpPr/>
          <p:nvPr/>
        </p:nvSpPr>
        <p:spPr>
          <a:xfrm rot="5400000">
            <a:off x="5775324" y="4282289"/>
            <a:ext cx="349250" cy="387350"/>
          </a:xfrm>
          <a:prstGeom prst="chevron">
            <a:avLst/>
          </a:prstGeom>
          <a:solidFill>
            <a:srgbClr val="F27E89"/>
          </a:solidFill>
          <a:ln>
            <a:solidFill>
              <a:srgbClr val="94C3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갈매기형 수장 12"/>
          <p:cNvSpPr/>
          <p:nvPr/>
        </p:nvSpPr>
        <p:spPr>
          <a:xfrm rot="5400000">
            <a:off x="3582730" y="4282289"/>
            <a:ext cx="349250" cy="387350"/>
          </a:xfrm>
          <a:prstGeom prst="chevron">
            <a:avLst/>
          </a:prstGeom>
          <a:solidFill>
            <a:srgbClr val="F27E89"/>
          </a:solidFill>
          <a:ln>
            <a:solidFill>
              <a:srgbClr val="94C3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갈매기형 수장 13"/>
          <p:cNvSpPr/>
          <p:nvPr/>
        </p:nvSpPr>
        <p:spPr>
          <a:xfrm rot="5400000">
            <a:off x="1363403" y="4282289"/>
            <a:ext cx="349250" cy="387350"/>
          </a:xfrm>
          <a:prstGeom prst="chevron">
            <a:avLst/>
          </a:prstGeom>
          <a:solidFill>
            <a:srgbClr val="F27E89"/>
          </a:solidFill>
          <a:ln>
            <a:solidFill>
              <a:srgbClr val="94C3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6882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" y="2838095"/>
            <a:ext cx="9143999" cy="557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R</a:t>
            </a:r>
            <a:r>
              <a:rPr lang="en-US" altLang="ko-KR" sz="3200" dirty="0" smtClean="0">
                <a:solidFill>
                  <a:srgbClr val="94C3BB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equirements</a:t>
            </a:r>
            <a:r>
              <a:rPr lang="en-US" altLang="ko-KR" sz="32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D</a:t>
            </a:r>
            <a:r>
              <a:rPr lang="en-US" altLang="ko-KR" sz="3200" dirty="0" smtClean="0">
                <a:solidFill>
                  <a:srgbClr val="94C3BB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ocumentation</a:t>
            </a:r>
            <a:endParaRPr lang="ko-KR" altLang="en-US" sz="3200" dirty="0">
              <a:solidFill>
                <a:srgbClr val="94C3BB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-8315" y="3855304"/>
            <a:ext cx="9144000" cy="3002696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/>
          </a:p>
        </p:txBody>
      </p:sp>
      <p:grpSp>
        <p:nvGrpSpPr>
          <p:cNvPr id="6" name="그룹 5"/>
          <p:cNvGrpSpPr/>
          <p:nvPr/>
        </p:nvGrpSpPr>
        <p:grpSpPr>
          <a:xfrm>
            <a:off x="-8315" y="2239514"/>
            <a:ext cx="9152314" cy="138420"/>
            <a:chOff x="0" y="6058453"/>
            <a:chExt cx="9152314" cy="49876"/>
          </a:xfrm>
        </p:grpSpPr>
        <p:sp>
          <p:nvSpPr>
            <p:cNvPr id="7" name="직사각형 6"/>
            <p:cNvSpPr/>
            <p:nvPr/>
          </p:nvSpPr>
          <p:spPr>
            <a:xfrm>
              <a:off x="0" y="6058453"/>
              <a:ext cx="9144000" cy="49876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705004" y="6061421"/>
              <a:ext cx="4447310" cy="43978"/>
            </a:xfrm>
            <a:prstGeom prst="rect">
              <a:avLst/>
            </a:prstGeom>
            <a:solidFill>
              <a:srgbClr val="FDBBC1"/>
            </a:solidFill>
            <a:ln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6032" y="968808"/>
            <a:ext cx="3534109" cy="1318748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1" y="3740091"/>
            <a:ext cx="9144000" cy="49876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9495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C3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90615" y="560173"/>
            <a:ext cx="8962769" cy="62030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463" b="69650"/>
          <a:stretch/>
        </p:blipFill>
        <p:spPr>
          <a:xfrm>
            <a:off x="7158681" y="140043"/>
            <a:ext cx="1894703" cy="42013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81231" y="197709"/>
            <a:ext cx="5815915" cy="4695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R</a:t>
            </a:r>
            <a:r>
              <a:rPr lang="en-US" altLang="ko-KR" sz="2400" dirty="0">
                <a:solidFill>
                  <a:schemeClr val="bg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equirements </a:t>
            </a:r>
            <a:r>
              <a:rPr lang="en-US" altLang="ko-KR" sz="2400" dirty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D</a:t>
            </a:r>
            <a:r>
              <a:rPr lang="en-US" altLang="ko-KR" sz="2400" dirty="0">
                <a:solidFill>
                  <a:schemeClr val="bg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ocumentation</a:t>
            </a:r>
            <a:endParaRPr lang="ko-KR" altLang="en-US" sz="2400" dirty="0">
              <a:solidFill>
                <a:schemeClr val="bg1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l="266" r="433"/>
          <a:stretch/>
        </p:blipFill>
        <p:spPr>
          <a:xfrm>
            <a:off x="107091" y="1132702"/>
            <a:ext cx="8929817" cy="4950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461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C3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90615" y="560173"/>
            <a:ext cx="8962769" cy="62030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463" b="69650"/>
          <a:stretch/>
        </p:blipFill>
        <p:spPr>
          <a:xfrm>
            <a:off x="7158681" y="140043"/>
            <a:ext cx="1894703" cy="420130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90615" y="1362741"/>
            <a:ext cx="8976829" cy="4074232"/>
            <a:chOff x="90615" y="1362741"/>
            <a:chExt cx="8976829" cy="4074232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0615" y="1779372"/>
              <a:ext cx="8976828" cy="3657601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0616" y="1362741"/>
              <a:ext cx="8976828" cy="445951"/>
            </a:xfrm>
            <a:prstGeom prst="rect">
              <a:avLst/>
            </a:prstGeom>
          </p:spPr>
        </p:pic>
      </p:grpSp>
      <p:sp>
        <p:nvSpPr>
          <p:cNvPr id="10" name="직사각형 9"/>
          <p:cNvSpPr/>
          <p:nvPr/>
        </p:nvSpPr>
        <p:spPr>
          <a:xfrm>
            <a:off x="181231" y="197709"/>
            <a:ext cx="5815915" cy="4695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R</a:t>
            </a:r>
            <a:r>
              <a:rPr lang="en-US" altLang="ko-KR" sz="2400" dirty="0">
                <a:solidFill>
                  <a:schemeClr val="bg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equirements </a:t>
            </a:r>
            <a:r>
              <a:rPr lang="en-US" altLang="ko-KR" sz="2400" dirty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D</a:t>
            </a:r>
            <a:r>
              <a:rPr lang="en-US" altLang="ko-KR" sz="2400" dirty="0">
                <a:solidFill>
                  <a:schemeClr val="bg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ocumentation</a:t>
            </a:r>
            <a:endParaRPr lang="ko-KR" altLang="en-US" sz="2400" dirty="0">
              <a:solidFill>
                <a:schemeClr val="bg1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3744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" y="2838095"/>
            <a:ext cx="9143999" cy="557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F</a:t>
            </a:r>
            <a:r>
              <a:rPr lang="en-US" altLang="ko-KR" sz="3200" dirty="0" smtClean="0">
                <a:solidFill>
                  <a:srgbClr val="94C3BB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unction Flow</a:t>
            </a:r>
            <a:endParaRPr lang="ko-KR" altLang="en-US" sz="3200" dirty="0">
              <a:solidFill>
                <a:srgbClr val="94C3BB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-8315" y="3855304"/>
            <a:ext cx="9144000" cy="3002696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/>
          </a:p>
        </p:txBody>
      </p:sp>
      <p:grpSp>
        <p:nvGrpSpPr>
          <p:cNvPr id="6" name="그룹 5"/>
          <p:cNvGrpSpPr/>
          <p:nvPr/>
        </p:nvGrpSpPr>
        <p:grpSpPr>
          <a:xfrm>
            <a:off x="-8315" y="2239514"/>
            <a:ext cx="9152314" cy="138420"/>
            <a:chOff x="0" y="6058453"/>
            <a:chExt cx="9152314" cy="49876"/>
          </a:xfrm>
        </p:grpSpPr>
        <p:sp>
          <p:nvSpPr>
            <p:cNvPr id="7" name="직사각형 6"/>
            <p:cNvSpPr/>
            <p:nvPr/>
          </p:nvSpPr>
          <p:spPr>
            <a:xfrm>
              <a:off x="0" y="6058453"/>
              <a:ext cx="9144000" cy="49876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705004" y="6061421"/>
              <a:ext cx="4447310" cy="43978"/>
            </a:xfrm>
            <a:prstGeom prst="rect">
              <a:avLst/>
            </a:prstGeom>
            <a:solidFill>
              <a:srgbClr val="FDBBC1"/>
            </a:solidFill>
            <a:ln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6032" y="968808"/>
            <a:ext cx="3534109" cy="1318748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1" y="3740091"/>
            <a:ext cx="9144000" cy="49876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6546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C3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90615" y="626077"/>
            <a:ext cx="8962769" cy="62030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463" b="69650"/>
          <a:stretch/>
        </p:blipFill>
        <p:spPr>
          <a:xfrm>
            <a:off x="7158681" y="140043"/>
            <a:ext cx="1894703" cy="42013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23567" y="197709"/>
            <a:ext cx="4679092" cy="4695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36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F</a:t>
            </a:r>
            <a:r>
              <a:rPr lang="en-US" altLang="ko-KR" sz="3600" dirty="0" smtClean="0">
                <a:solidFill>
                  <a:schemeClr val="bg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unction </a:t>
            </a:r>
            <a:r>
              <a:rPr lang="en-US" altLang="ko-KR" sz="36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F</a:t>
            </a:r>
            <a:r>
              <a:rPr lang="en-US" altLang="ko-KR" sz="3600" dirty="0" smtClean="0">
                <a:solidFill>
                  <a:schemeClr val="bg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low</a:t>
            </a:r>
            <a:endParaRPr lang="ko-KR" altLang="en-US" sz="3600" dirty="0">
              <a:solidFill>
                <a:schemeClr val="bg1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419719" y="3236850"/>
            <a:ext cx="595035" cy="33855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1600" b="1" dirty="0" smtClean="0"/>
              <a:t>팀원</a:t>
            </a:r>
            <a:endParaRPr lang="ko-KR" altLang="en-US" sz="1600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143082" y="3248797"/>
            <a:ext cx="528991" cy="584775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ko-KR" sz="1600" b="1" dirty="0" smtClean="0"/>
              <a:t>CEO</a:t>
            </a:r>
          </a:p>
          <a:p>
            <a:pPr algn="ctr"/>
            <a:r>
              <a:rPr lang="en-US" altLang="ko-KR" sz="1600" b="1" dirty="0" smtClean="0"/>
              <a:t>CTO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4221527" y="3248797"/>
            <a:ext cx="595036" cy="33855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1600" b="1" dirty="0" smtClean="0"/>
              <a:t>팀장</a:t>
            </a:r>
            <a:endParaRPr lang="ko-KR" altLang="en-US" sz="1600" b="1" dirty="0"/>
          </a:p>
        </p:txBody>
      </p:sp>
      <p:sp>
        <p:nvSpPr>
          <p:cNvPr id="59" name="TextBox 58"/>
          <p:cNvSpPr txBox="1"/>
          <p:nvPr/>
        </p:nvSpPr>
        <p:spPr>
          <a:xfrm>
            <a:off x="5316777" y="3075536"/>
            <a:ext cx="1100710" cy="2462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prstClr val="black"/>
                </a:solidFill>
              </a:rPr>
              <a:t>공지사항</a:t>
            </a:r>
            <a:endParaRPr lang="ko-KR" altLang="en-US" sz="1000" b="1" dirty="0">
              <a:solidFill>
                <a:prstClr val="black"/>
              </a:solidFill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5316777" y="3947299"/>
            <a:ext cx="1100710" cy="2462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prstClr val="black"/>
                </a:solidFill>
              </a:rPr>
              <a:t>회의록</a:t>
            </a:r>
            <a:endParaRPr lang="ko-KR" altLang="en-US" sz="1000" b="1" dirty="0">
              <a:solidFill>
                <a:prstClr val="black"/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5316777" y="1973686"/>
            <a:ext cx="1100710" cy="2462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err="1" smtClean="0">
                <a:solidFill>
                  <a:prstClr val="black"/>
                </a:solidFill>
              </a:rPr>
              <a:t>간트차트</a:t>
            </a:r>
            <a:endParaRPr lang="ko-KR" altLang="en-US" sz="1000" b="1" dirty="0">
              <a:solidFill>
                <a:prstClr val="black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5316777" y="2428147"/>
            <a:ext cx="1100710" cy="2462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prstClr val="black"/>
                </a:solidFill>
              </a:rPr>
              <a:t>업무리스트</a:t>
            </a:r>
            <a:endParaRPr lang="ko-KR" altLang="en-US" sz="1000" b="1" dirty="0">
              <a:solidFill>
                <a:prstClr val="black"/>
              </a:solidFill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5316777" y="1481166"/>
            <a:ext cx="1100710" cy="2462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err="1" smtClean="0">
                <a:solidFill>
                  <a:prstClr val="black"/>
                </a:solidFill>
              </a:rPr>
              <a:t>대시보드</a:t>
            </a:r>
            <a:endParaRPr lang="ko-KR" altLang="en-US" sz="1000" b="1" dirty="0">
              <a:solidFill>
                <a:prstClr val="black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557926" y="6985128"/>
            <a:ext cx="1100710" cy="2462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ko-KR" altLang="en-US" sz="1000" b="1" dirty="0">
              <a:solidFill>
                <a:prstClr val="black"/>
              </a:solidFill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6696511" y="3075535"/>
            <a:ext cx="1100710" cy="24622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mtClean="0">
                <a:solidFill>
                  <a:prstClr val="black"/>
                </a:solidFill>
              </a:rPr>
              <a:t>열람</a:t>
            </a:r>
            <a:endParaRPr lang="ko-KR" altLang="en-US" sz="1000" b="1" dirty="0">
              <a:solidFill>
                <a:prstClr val="black"/>
              </a:solidFill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5316777" y="4765040"/>
            <a:ext cx="1100710" cy="2462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err="1" smtClean="0">
                <a:solidFill>
                  <a:prstClr val="black"/>
                </a:solidFill>
              </a:rPr>
              <a:t>리스크관리</a:t>
            </a:r>
            <a:endParaRPr lang="ko-KR" altLang="en-US" sz="1000" b="1" dirty="0">
              <a:solidFill>
                <a:prstClr val="black"/>
              </a:solidFill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6696511" y="3394014"/>
            <a:ext cx="1100710" cy="24622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prstClr val="black"/>
                </a:solidFill>
              </a:rPr>
              <a:t>작성</a:t>
            </a:r>
            <a:r>
              <a:rPr lang="en-US" altLang="ko-KR" sz="1000" b="1" dirty="0" smtClean="0">
                <a:solidFill>
                  <a:prstClr val="black"/>
                </a:solidFill>
              </a:rPr>
              <a:t>/</a:t>
            </a:r>
            <a:r>
              <a:rPr lang="ko-KR" altLang="en-US" sz="1000" b="1" dirty="0" smtClean="0">
                <a:solidFill>
                  <a:prstClr val="black"/>
                </a:solidFill>
              </a:rPr>
              <a:t>수정</a:t>
            </a:r>
            <a:r>
              <a:rPr lang="en-US" altLang="ko-KR" sz="1000" b="1" dirty="0" smtClean="0">
                <a:solidFill>
                  <a:prstClr val="black"/>
                </a:solidFill>
              </a:rPr>
              <a:t>/</a:t>
            </a:r>
            <a:r>
              <a:rPr lang="ko-KR" altLang="en-US" sz="1000" b="1" dirty="0" smtClean="0">
                <a:solidFill>
                  <a:prstClr val="black"/>
                </a:solidFill>
              </a:rPr>
              <a:t>삭제</a:t>
            </a:r>
            <a:endParaRPr lang="ko-KR" altLang="en-US" sz="1000" b="1" dirty="0">
              <a:solidFill>
                <a:prstClr val="black"/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6696511" y="3931401"/>
            <a:ext cx="1100710" cy="24622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prstClr val="black"/>
                </a:solidFill>
              </a:rPr>
              <a:t>열람</a:t>
            </a:r>
            <a:endParaRPr lang="ko-KR" altLang="en-US" sz="1000" b="1" dirty="0">
              <a:solidFill>
                <a:prstClr val="black"/>
              </a:solidFill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6696511" y="4258086"/>
            <a:ext cx="1100710" cy="24622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prstClr val="black"/>
                </a:solidFill>
              </a:rPr>
              <a:t>작성</a:t>
            </a:r>
            <a:r>
              <a:rPr lang="en-US" altLang="ko-KR" sz="1000" b="1" dirty="0" smtClean="0">
                <a:solidFill>
                  <a:prstClr val="black"/>
                </a:solidFill>
              </a:rPr>
              <a:t>/</a:t>
            </a:r>
            <a:r>
              <a:rPr lang="ko-KR" altLang="en-US" sz="1000" b="1" dirty="0" smtClean="0">
                <a:solidFill>
                  <a:prstClr val="black"/>
                </a:solidFill>
              </a:rPr>
              <a:t>수정</a:t>
            </a:r>
            <a:endParaRPr lang="ko-KR" altLang="en-US" sz="1000" b="1" dirty="0">
              <a:solidFill>
                <a:prstClr val="black"/>
              </a:solidFill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6696511" y="2427366"/>
            <a:ext cx="1100710" cy="24622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prstClr val="black"/>
                </a:solidFill>
              </a:rPr>
              <a:t>업무배정</a:t>
            </a:r>
            <a:endParaRPr lang="ko-KR" altLang="en-US" sz="1000" b="1" dirty="0">
              <a:solidFill>
                <a:prstClr val="black"/>
              </a:solidFill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6696511" y="5066087"/>
            <a:ext cx="1100710" cy="24622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prstClr val="black"/>
                </a:solidFill>
              </a:rPr>
              <a:t>작성</a:t>
            </a:r>
            <a:r>
              <a:rPr lang="en-US" altLang="ko-KR" sz="1000" b="1" dirty="0" smtClean="0">
                <a:solidFill>
                  <a:prstClr val="black"/>
                </a:solidFill>
              </a:rPr>
              <a:t>/</a:t>
            </a:r>
            <a:r>
              <a:rPr lang="ko-KR" altLang="en-US" sz="1000" b="1" dirty="0" smtClean="0">
                <a:solidFill>
                  <a:prstClr val="black"/>
                </a:solidFill>
              </a:rPr>
              <a:t>수정</a:t>
            </a:r>
            <a:endParaRPr lang="ko-KR" altLang="en-US" sz="1000" b="1" dirty="0">
              <a:solidFill>
                <a:prstClr val="black"/>
              </a:solidFill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6696511" y="4747009"/>
            <a:ext cx="1100710" cy="24622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prstClr val="black"/>
                </a:solidFill>
              </a:rPr>
              <a:t>열람</a:t>
            </a:r>
            <a:endParaRPr lang="ko-KR" altLang="en-US" sz="1000" b="1" dirty="0">
              <a:solidFill>
                <a:prstClr val="black"/>
              </a:solidFill>
            </a:endParaRPr>
          </a:p>
        </p:txBody>
      </p:sp>
      <p:cxnSp>
        <p:nvCxnSpPr>
          <p:cNvPr id="75" name="꺾인 연결선 74"/>
          <p:cNvCxnSpPr/>
          <p:nvPr/>
        </p:nvCxnSpPr>
        <p:spPr>
          <a:xfrm flipV="1">
            <a:off x="4755649" y="3198646"/>
            <a:ext cx="561128" cy="219428"/>
          </a:xfrm>
          <a:prstGeom prst="bentConnector3">
            <a:avLst>
              <a:gd name="adj1" fmla="val 52936"/>
            </a:avLst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꺾인 연결선 76"/>
          <p:cNvCxnSpPr>
            <a:endCxn id="62" idx="1"/>
          </p:cNvCxnSpPr>
          <p:nvPr/>
        </p:nvCxnSpPr>
        <p:spPr>
          <a:xfrm rot="5400000" flipH="1" flipV="1">
            <a:off x="4853792" y="2751311"/>
            <a:ext cx="663038" cy="262932"/>
          </a:xfrm>
          <a:prstGeom prst="bentConnector2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꺾인 연결선 79"/>
          <p:cNvCxnSpPr>
            <a:endCxn id="61" idx="1"/>
          </p:cNvCxnSpPr>
          <p:nvPr/>
        </p:nvCxnSpPr>
        <p:spPr>
          <a:xfrm rot="5400000" flipH="1" flipV="1">
            <a:off x="4958472" y="2192171"/>
            <a:ext cx="453679" cy="262932"/>
          </a:xfrm>
          <a:prstGeom prst="bentConnector2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꺾인 연결선 82"/>
          <p:cNvCxnSpPr>
            <a:endCxn id="60" idx="1"/>
          </p:cNvCxnSpPr>
          <p:nvPr/>
        </p:nvCxnSpPr>
        <p:spPr>
          <a:xfrm rot="16200000" flipH="1">
            <a:off x="4855693" y="3609326"/>
            <a:ext cx="659236" cy="262932"/>
          </a:xfrm>
          <a:prstGeom prst="bentConnector2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꺾인 연결선 85"/>
          <p:cNvCxnSpPr>
            <a:endCxn id="66" idx="1"/>
          </p:cNvCxnSpPr>
          <p:nvPr/>
        </p:nvCxnSpPr>
        <p:spPr>
          <a:xfrm rot="16200000" flipH="1">
            <a:off x="4776440" y="4347814"/>
            <a:ext cx="817742" cy="262932"/>
          </a:xfrm>
          <a:prstGeom prst="bentConnector2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/>
          <p:cNvCxnSpPr>
            <a:endCxn id="71" idx="1"/>
          </p:cNvCxnSpPr>
          <p:nvPr/>
        </p:nvCxnSpPr>
        <p:spPr>
          <a:xfrm>
            <a:off x="6417487" y="2550477"/>
            <a:ext cx="279024" cy="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화살표 연결선 92"/>
          <p:cNvCxnSpPr/>
          <p:nvPr/>
        </p:nvCxnSpPr>
        <p:spPr>
          <a:xfrm>
            <a:off x="6417487" y="3198645"/>
            <a:ext cx="279024" cy="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화살표 연결선 93"/>
          <p:cNvCxnSpPr/>
          <p:nvPr/>
        </p:nvCxnSpPr>
        <p:spPr>
          <a:xfrm>
            <a:off x="6417487" y="4070408"/>
            <a:ext cx="279024" cy="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/>
          <p:cNvCxnSpPr/>
          <p:nvPr/>
        </p:nvCxnSpPr>
        <p:spPr>
          <a:xfrm>
            <a:off x="6417487" y="4888151"/>
            <a:ext cx="279024" cy="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꺾인 연결선 101"/>
          <p:cNvCxnSpPr/>
          <p:nvPr/>
        </p:nvCxnSpPr>
        <p:spPr>
          <a:xfrm>
            <a:off x="7789263" y="2550476"/>
            <a:ext cx="886785" cy="663821"/>
          </a:xfrm>
          <a:prstGeom prst="bentConnector3">
            <a:avLst>
              <a:gd name="adj1" fmla="val 100164"/>
            </a:avLst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꺾인 연결선 95"/>
          <p:cNvCxnSpPr>
            <a:endCxn id="68" idx="1"/>
          </p:cNvCxnSpPr>
          <p:nvPr/>
        </p:nvCxnSpPr>
        <p:spPr>
          <a:xfrm rot="16200000" flipH="1">
            <a:off x="6460932" y="3281546"/>
            <a:ext cx="311454" cy="159703"/>
          </a:xfrm>
          <a:prstGeom prst="bentConnector2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꺾인 연결선 106"/>
          <p:cNvCxnSpPr/>
          <p:nvPr/>
        </p:nvCxnSpPr>
        <p:spPr>
          <a:xfrm rot="16200000" flipH="1">
            <a:off x="6460932" y="4130387"/>
            <a:ext cx="311454" cy="159703"/>
          </a:xfrm>
          <a:prstGeom prst="bentConnector2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꺾인 연결선 108"/>
          <p:cNvCxnSpPr/>
          <p:nvPr/>
        </p:nvCxnSpPr>
        <p:spPr>
          <a:xfrm rot="10800000">
            <a:off x="7823655" y="3236852"/>
            <a:ext cx="618751" cy="153886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꺾인 연결선 112"/>
          <p:cNvCxnSpPr/>
          <p:nvPr/>
        </p:nvCxnSpPr>
        <p:spPr>
          <a:xfrm rot="5400000">
            <a:off x="7647882" y="3585261"/>
            <a:ext cx="667722" cy="302575"/>
          </a:xfrm>
          <a:prstGeom prst="bentConnector3">
            <a:avLst>
              <a:gd name="adj1" fmla="val 100583"/>
            </a:avLst>
          </a:prstGeom>
          <a:ln w="2857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꺾인 연결선 117"/>
          <p:cNvCxnSpPr/>
          <p:nvPr/>
        </p:nvCxnSpPr>
        <p:spPr>
          <a:xfrm rot="5400000">
            <a:off x="7592680" y="4292289"/>
            <a:ext cx="778127" cy="302575"/>
          </a:xfrm>
          <a:prstGeom prst="bentConnector3">
            <a:avLst>
              <a:gd name="adj1" fmla="val 99758"/>
            </a:avLst>
          </a:prstGeom>
          <a:ln w="2857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/>
          <p:cNvSpPr txBox="1"/>
          <p:nvPr/>
        </p:nvSpPr>
        <p:spPr>
          <a:xfrm>
            <a:off x="6696511" y="5385165"/>
            <a:ext cx="1100710" cy="24622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err="1" smtClean="0">
                <a:solidFill>
                  <a:prstClr val="black"/>
                </a:solidFill>
              </a:rPr>
              <a:t>댓글작성</a:t>
            </a:r>
            <a:r>
              <a:rPr lang="en-US" altLang="ko-KR" sz="1000" b="1" dirty="0" smtClean="0">
                <a:solidFill>
                  <a:prstClr val="black"/>
                </a:solidFill>
              </a:rPr>
              <a:t>/</a:t>
            </a:r>
            <a:r>
              <a:rPr lang="ko-KR" altLang="en-US" sz="1000" b="1" dirty="0" smtClean="0">
                <a:solidFill>
                  <a:prstClr val="black"/>
                </a:solidFill>
              </a:rPr>
              <a:t>수정</a:t>
            </a:r>
            <a:endParaRPr lang="ko-KR" altLang="en-US" sz="1000" b="1" dirty="0">
              <a:solidFill>
                <a:prstClr val="black"/>
              </a:solidFill>
            </a:endParaRPr>
          </a:p>
        </p:txBody>
      </p:sp>
      <p:cxnSp>
        <p:nvCxnSpPr>
          <p:cNvPr id="122" name="꺾인 연결선 121"/>
          <p:cNvCxnSpPr/>
          <p:nvPr/>
        </p:nvCxnSpPr>
        <p:spPr>
          <a:xfrm rot="16200000" flipH="1">
            <a:off x="6298799" y="5117454"/>
            <a:ext cx="618690" cy="160085"/>
          </a:xfrm>
          <a:prstGeom prst="bentConnector3">
            <a:avLst>
              <a:gd name="adj1" fmla="val 99265"/>
            </a:avLst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TextBox 123"/>
          <p:cNvSpPr txBox="1"/>
          <p:nvPr/>
        </p:nvSpPr>
        <p:spPr>
          <a:xfrm>
            <a:off x="6696511" y="5704243"/>
            <a:ext cx="1100710" cy="2308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dirty="0" smtClean="0">
                <a:solidFill>
                  <a:prstClr val="black"/>
                </a:solidFill>
              </a:rPr>
              <a:t>코멘트 작성</a:t>
            </a:r>
            <a:r>
              <a:rPr lang="en-US" altLang="ko-KR" sz="900" b="1" dirty="0" smtClean="0">
                <a:solidFill>
                  <a:prstClr val="black"/>
                </a:solidFill>
              </a:rPr>
              <a:t>/</a:t>
            </a:r>
            <a:r>
              <a:rPr lang="ko-KR" altLang="en-US" sz="900" b="1" dirty="0" smtClean="0">
                <a:solidFill>
                  <a:prstClr val="black"/>
                </a:solidFill>
              </a:rPr>
              <a:t>수정</a:t>
            </a:r>
            <a:endParaRPr lang="ko-KR" altLang="en-US" sz="900" b="1" dirty="0">
              <a:solidFill>
                <a:prstClr val="black"/>
              </a:solidFill>
            </a:endParaRPr>
          </a:p>
        </p:txBody>
      </p:sp>
      <p:sp>
        <p:nvSpPr>
          <p:cNvPr id="125" name="TextBox 124"/>
          <p:cNvSpPr txBox="1"/>
          <p:nvPr/>
        </p:nvSpPr>
        <p:spPr>
          <a:xfrm>
            <a:off x="6696511" y="2740571"/>
            <a:ext cx="1100710" cy="24622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prstClr val="black"/>
                </a:solidFill>
              </a:rPr>
              <a:t>업무처리</a:t>
            </a:r>
            <a:endParaRPr lang="ko-KR" altLang="en-US" sz="1000" b="1" dirty="0">
              <a:solidFill>
                <a:prstClr val="black"/>
              </a:solidFill>
            </a:endParaRPr>
          </a:p>
        </p:txBody>
      </p:sp>
      <p:cxnSp>
        <p:nvCxnSpPr>
          <p:cNvPr id="126" name="꺾인 연결선 125"/>
          <p:cNvCxnSpPr/>
          <p:nvPr/>
        </p:nvCxnSpPr>
        <p:spPr>
          <a:xfrm rot="16200000" flipH="1">
            <a:off x="6460933" y="2630233"/>
            <a:ext cx="311454" cy="159703"/>
          </a:xfrm>
          <a:prstGeom prst="bentConnector2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꺾인 연결선 126"/>
          <p:cNvCxnSpPr/>
          <p:nvPr/>
        </p:nvCxnSpPr>
        <p:spPr>
          <a:xfrm rot="10800000">
            <a:off x="6417486" y="2096796"/>
            <a:ext cx="2402978" cy="1132226"/>
          </a:xfrm>
          <a:prstGeom prst="bentConnector3">
            <a:avLst>
              <a:gd name="adj1" fmla="val -51"/>
            </a:avLst>
          </a:prstGeom>
          <a:ln w="2857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꺾인 연결선 140"/>
          <p:cNvCxnSpPr/>
          <p:nvPr/>
        </p:nvCxnSpPr>
        <p:spPr>
          <a:xfrm rot="5400000">
            <a:off x="7811678" y="4858508"/>
            <a:ext cx="348283" cy="294421"/>
          </a:xfrm>
          <a:prstGeom prst="bentConnector3">
            <a:avLst>
              <a:gd name="adj1" fmla="val 99671"/>
            </a:avLst>
          </a:prstGeom>
          <a:ln w="2857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꺾인 연결선 141"/>
          <p:cNvCxnSpPr/>
          <p:nvPr/>
        </p:nvCxnSpPr>
        <p:spPr>
          <a:xfrm rot="5400000">
            <a:off x="7798727" y="5179652"/>
            <a:ext cx="374187" cy="294420"/>
          </a:xfrm>
          <a:prstGeom prst="bentConnector3">
            <a:avLst>
              <a:gd name="adj1" fmla="val 100635"/>
            </a:avLst>
          </a:prstGeom>
          <a:ln w="2857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꺾인 연결선 144"/>
          <p:cNvCxnSpPr/>
          <p:nvPr/>
        </p:nvCxnSpPr>
        <p:spPr>
          <a:xfrm rot="16200000" flipH="1">
            <a:off x="6452225" y="5580270"/>
            <a:ext cx="311454" cy="159703"/>
          </a:xfrm>
          <a:prstGeom prst="bentConnector2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꺾인 연결선 152"/>
          <p:cNvCxnSpPr/>
          <p:nvPr/>
        </p:nvCxnSpPr>
        <p:spPr>
          <a:xfrm rot="10800000">
            <a:off x="6417485" y="1567112"/>
            <a:ext cx="2402978" cy="1132226"/>
          </a:xfrm>
          <a:prstGeom prst="bentConnector3">
            <a:avLst>
              <a:gd name="adj1" fmla="val -51"/>
            </a:avLst>
          </a:prstGeom>
          <a:ln w="2857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꺾인 연결선 153"/>
          <p:cNvCxnSpPr/>
          <p:nvPr/>
        </p:nvCxnSpPr>
        <p:spPr>
          <a:xfrm rot="16200000" flipV="1">
            <a:off x="7794539" y="2898359"/>
            <a:ext cx="382563" cy="294420"/>
          </a:xfrm>
          <a:prstGeom prst="bentConnector3">
            <a:avLst>
              <a:gd name="adj1" fmla="val 99527"/>
            </a:avLst>
          </a:prstGeom>
          <a:ln w="2857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꺾인 연결선 160"/>
          <p:cNvCxnSpPr/>
          <p:nvPr/>
        </p:nvCxnSpPr>
        <p:spPr>
          <a:xfrm rot="5400000" flipH="1" flipV="1">
            <a:off x="4940693" y="1719932"/>
            <a:ext cx="489238" cy="262930"/>
          </a:xfrm>
          <a:prstGeom prst="bentConnector3">
            <a:avLst>
              <a:gd name="adj1" fmla="val 100514"/>
            </a:avLst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TextBox 163"/>
          <p:cNvSpPr txBox="1"/>
          <p:nvPr/>
        </p:nvSpPr>
        <p:spPr>
          <a:xfrm>
            <a:off x="1199502" y="2755418"/>
            <a:ext cx="1100710" cy="2462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prstClr val="black"/>
                </a:solidFill>
              </a:rPr>
              <a:t>공지사항</a:t>
            </a:r>
            <a:endParaRPr lang="ko-KR" altLang="en-US" sz="1000" b="1" dirty="0">
              <a:solidFill>
                <a:prstClr val="black"/>
              </a:solidFill>
            </a:endParaRPr>
          </a:p>
        </p:txBody>
      </p:sp>
      <p:sp>
        <p:nvSpPr>
          <p:cNvPr id="165" name="TextBox 164"/>
          <p:cNvSpPr txBox="1"/>
          <p:nvPr/>
        </p:nvSpPr>
        <p:spPr>
          <a:xfrm>
            <a:off x="1199502" y="3627181"/>
            <a:ext cx="1100710" cy="2462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prstClr val="black"/>
                </a:solidFill>
              </a:rPr>
              <a:t>회의록</a:t>
            </a:r>
            <a:endParaRPr lang="ko-KR" altLang="en-US" sz="1000" b="1" dirty="0">
              <a:solidFill>
                <a:prstClr val="black"/>
              </a:solidFill>
            </a:endParaRPr>
          </a:p>
        </p:txBody>
      </p:sp>
      <p:sp>
        <p:nvSpPr>
          <p:cNvPr id="168" name="TextBox 167"/>
          <p:cNvSpPr txBox="1"/>
          <p:nvPr/>
        </p:nvSpPr>
        <p:spPr>
          <a:xfrm>
            <a:off x="1199502" y="2107248"/>
            <a:ext cx="1100710" cy="246221"/>
          </a:xfrm>
          <a:prstGeom prst="rect">
            <a:avLst/>
          </a:prstGeom>
          <a:solidFill>
            <a:srgbClr val="F27E89"/>
          </a:solidFill>
          <a:ln>
            <a:solidFill>
              <a:srgbClr val="FDBBC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err="1" smtClean="0">
                <a:solidFill>
                  <a:prstClr val="black"/>
                </a:solidFill>
              </a:rPr>
              <a:t>대시보드</a:t>
            </a:r>
            <a:endParaRPr lang="ko-KR" altLang="en-US" sz="1000" b="1" dirty="0">
              <a:solidFill>
                <a:prstClr val="black"/>
              </a:solidFill>
            </a:endParaRPr>
          </a:p>
        </p:txBody>
      </p:sp>
      <p:sp>
        <p:nvSpPr>
          <p:cNvPr id="169" name="TextBox 168"/>
          <p:cNvSpPr txBox="1"/>
          <p:nvPr/>
        </p:nvSpPr>
        <p:spPr>
          <a:xfrm>
            <a:off x="2579236" y="2755417"/>
            <a:ext cx="1100710" cy="24622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mtClean="0">
                <a:solidFill>
                  <a:prstClr val="black"/>
                </a:solidFill>
              </a:rPr>
              <a:t>열람</a:t>
            </a:r>
            <a:endParaRPr lang="ko-KR" altLang="en-US" sz="1000" b="1" dirty="0">
              <a:solidFill>
                <a:prstClr val="black"/>
              </a:solidFill>
            </a:endParaRPr>
          </a:p>
        </p:txBody>
      </p:sp>
      <p:sp>
        <p:nvSpPr>
          <p:cNvPr id="170" name="TextBox 169"/>
          <p:cNvSpPr txBox="1"/>
          <p:nvPr/>
        </p:nvSpPr>
        <p:spPr>
          <a:xfrm>
            <a:off x="1199502" y="4444922"/>
            <a:ext cx="1100710" cy="2462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err="1" smtClean="0">
                <a:solidFill>
                  <a:prstClr val="black"/>
                </a:solidFill>
              </a:rPr>
              <a:t>리스크관리</a:t>
            </a:r>
            <a:endParaRPr lang="ko-KR" altLang="en-US" sz="1000" b="1" dirty="0">
              <a:solidFill>
                <a:prstClr val="black"/>
              </a:solidFill>
            </a:endParaRPr>
          </a:p>
        </p:txBody>
      </p:sp>
      <p:sp>
        <p:nvSpPr>
          <p:cNvPr id="171" name="TextBox 170"/>
          <p:cNvSpPr txBox="1"/>
          <p:nvPr/>
        </p:nvSpPr>
        <p:spPr>
          <a:xfrm>
            <a:off x="2579236" y="3073896"/>
            <a:ext cx="1100710" cy="24622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prstClr val="black"/>
                </a:solidFill>
              </a:rPr>
              <a:t>작성</a:t>
            </a:r>
            <a:r>
              <a:rPr lang="en-US" altLang="ko-KR" sz="1000" b="1" dirty="0" smtClean="0">
                <a:solidFill>
                  <a:prstClr val="black"/>
                </a:solidFill>
              </a:rPr>
              <a:t>/</a:t>
            </a:r>
            <a:r>
              <a:rPr lang="ko-KR" altLang="en-US" sz="1000" b="1" dirty="0" smtClean="0">
                <a:solidFill>
                  <a:prstClr val="black"/>
                </a:solidFill>
              </a:rPr>
              <a:t>수정</a:t>
            </a:r>
            <a:r>
              <a:rPr lang="en-US" altLang="ko-KR" sz="1000" b="1" dirty="0" smtClean="0">
                <a:solidFill>
                  <a:prstClr val="black"/>
                </a:solidFill>
              </a:rPr>
              <a:t>/</a:t>
            </a:r>
            <a:r>
              <a:rPr lang="ko-KR" altLang="en-US" sz="1000" b="1" dirty="0" smtClean="0">
                <a:solidFill>
                  <a:prstClr val="black"/>
                </a:solidFill>
              </a:rPr>
              <a:t>삭제</a:t>
            </a:r>
            <a:endParaRPr lang="ko-KR" altLang="en-US" sz="1000" b="1" dirty="0">
              <a:solidFill>
                <a:prstClr val="black"/>
              </a:solidFill>
            </a:endParaRPr>
          </a:p>
        </p:txBody>
      </p:sp>
      <p:sp>
        <p:nvSpPr>
          <p:cNvPr id="172" name="TextBox 171"/>
          <p:cNvSpPr txBox="1"/>
          <p:nvPr/>
        </p:nvSpPr>
        <p:spPr>
          <a:xfrm>
            <a:off x="2579236" y="3611283"/>
            <a:ext cx="1100710" cy="24622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prstClr val="black"/>
                </a:solidFill>
              </a:rPr>
              <a:t>열람</a:t>
            </a:r>
            <a:endParaRPr lang="ko-KR" altLang="en-US" sz="1000" b="1" dirty="0">
              <a:solidFill>
                <a:prstClr val="black"/>
              </a:solidFill>
            </a:endParaRPr>
          </a:p>
        </p:txBody>
      </p:sp>
      <p:sp>
        <p:nvSpPr>
          <p:cNvPr id="173" name="TextBox 172"/>
          <p:cNvSpPr txBox="1"/>
          <p:nvPr/>
        </p:nvSpPr>
        <p:spPr>
          <a:xfrm>
            <a:off x="2579236" y="3937968"/>
            <a:ext cx="1100710" cy="24622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prstClr val="black"/>
                </a:solidFill>
              </a:rPr>
              <a:t>작성</a:t>
            </a:r>
            <a:r>
              <a:rPr lang="en-US" altLang="ko-KR" sz="1000" b="1" dirty="0" smtClean="0">
                <a:solidFill>
                  <a:prstClr val="black"/>
                </a:solidFill>
              </a:rPr>
              <a:t>/</a:t>
            </a:r>
            <a:r>
              <a:rPr lang="ko-KR" altLang="en-US" sz="1000" b="1" dirty="0" smtClean="0">
                <a:solidFill>
                  <a:prstClr val="black"/>
                </a:solidFill>
              </a:rPr>
              <a:t>수정</a:t>
            </a:r>
            <a:endParaRPr lang="ko-KR" altLang="en-US" sz="1000" b="1" dirty="0">
              <a:solidFill>
                <a:prstClr val="black"/>
              </a:solidFill>
            </a:endParaRPr>
          </a:p>
        </p:txBody>
      </p:sp>
      <p:sp>
        <p:nvSpPr>
          <p:cNvPr id="175" name="TextBox 174"/>
          <p:cNvSpPr txBox="1"/>
          <p:nvPr/>
        </p:nvSpPr>
        <p:spPr>
          <a:xfrm>
            <a:off x="2579236" y="4745969"/>
            <a:ext cx="1100710" cy="24622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prstClr val="black"/>
                </a:solidFill>
              </a:rPr>
              <a:t>작성</a:t>
            </a:r>
            <a:r>
              <a:rPr lang="en-US" altLang="ko-KR" sz="1000" b="1" dirty="0" smtClean="0">
                <a:solidFill>
                  <a:prstClr val="black"/>
                </a:solidFill>
              </a:rPr>
              <a:t>/</a:t>
            </a:r>
            <a:r>
              <a:rPr lang="ko-KR" altLang="en-US" sz="1000" b="1" dirty="0" smtClean="0">
                <a:solidFill>
                  <a:prstClr val="black"/>
                </a:solidFill>
              </a:rPr>
              <a:t>수정</a:t>
            </a:r>
            <a:endParaRPr lang="ko-KR" altLang="en-US" sz="1000" b="1" dirty="0">
              <a:solidFill>
                <a:prstClr val="black"/>
              </a:solidFill>
            </a:endParaRPr>
          </a:p>
        </p:txBody>
      </p:sp>
      <p:sp>
        <p:nvSpPr>
          <p:cNvPr id="176" name="TextBox 175"/>
          <p:cNvSpPr txBox="1"/>
          <p:nvPr/>
        </p:nvSpPr>
        <p:spPr>
          <a:xfrm>
            <a:off x="2579236" y="4426891"/>
            <a:ext cx="1100710" cy="24622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prstClr val="black"/>
                </a:solidFill>
              </a:rPr>
              <a:t>열람</a:t>
            </a:r>
            <a:endParaRPr lang="ko-KR" altLang="en-US" sz="1000" b="1" dirty="0">
              <a:solidFill>
                <a:prstClr val="black"/>
              </a:solidFill>
            </a:endParaRPr>
          </a:p>
        </p:txBody>
      </p:sp>
      <p:cxnSp>
        <p:nvCxnSpPr>
          <p:cNvPr id="178" name="꺾인 연결선 177"/>
          <p:cNvCxnSpPr/>
          <p:nvPr/>
        </p:nvCxnSpPr>
        <p:spPr>
          <a:xfrm rot="5400000" flipH="1" flipV="1">
            <a:off x="728995" y="2431192"/>
            <a:ext cx="663038" cy="262932"/>
          </a:xfrm>
          <a:prstGeom prst="bentConnector2">
            <a:avLst/>
          </a:prstGeom>
          <a:ln w="28575">
            <a:solidFill>
              <a:srgbClr val="F27E8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꺾인 연결선 179"/>
          <p:cNvCxnSpPr>
            <a:endCxn id="165" idx="1"/>
          </p:cNvCxnSpPr>
          <p:nvPr/>
        </p:nvCxnSpPr>
        <p:spPr>
          <a:xfrm rot="16200000" flipH="1">
            <a:off x="714198" y="3264987"/>
            <a:ext cx="700155" cy="270454"/>
          </a:xfrm>
          <a:prstGeom prst="bentConnector2">
            <a:avLst/>
          </a:prstGeom>
          <a:ln w="28575">
            <a:solidFill>
              <a:srgbClr val="F27E8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꺾인 연결선 180"/>
          <p:cNvCxnSpPr/>
          <p:nvPr/>
        </p:nvCxnSpPr>
        <p:spPr>
          <a:xfrm rot="16200000" flipH="1">
            <a:off x="651973" y="4027695"/>
            <a:ext cx="817742" cy="262932"/>
          </a:xfrm>
          <a:prstGeom prst="bentConnector2">
            <a:avLst/>
          </a:prstGeom>
          <a:ln w="28575">
            <a:solidFill>
              <a:srgbClr val="F27E8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직선 화살표 연결선 182"/>
          <p:cNvCxnSpPr/>
          <p:nvPr/>
        </p:nvCxnSpPr>
        <p:spPr>
          <a:xfrm>
            <a:off x="2300212" y="2878527"/>
            <a:ext cx="279024" cy="0"/>
          </a:xfrm>
          <a:prstGeom prst="straightConnector1">
            <a:avLst/>
          </a:prstGeom>
          <a:ln w="28575">
            <a:solidFill>
              <a:srgbClr val="F27E8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직선 화살표 연결선 183"/>
          <p:cNvCxnSpPr/>
          <p:nvPr/>
        </p:nvCxnSpPr>
        <p:spPr>
          <a:xfrm>
            <a:off x="2300212" y="3750290"/>
            <a:ext cx="279024" cy="0"/>
          </a:xfrm>
          <a:prstGeom prst="straightConnector1">
            <a:avLst/>
          </a:prstGeom>
          <a:ln w="28575">
            <a:solidFill>
              <a:srgbClr val="F27E8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직선 화살표 연결선 184"/>
          <p:cNvCxnSpPr/>
          <p:nvPr/>
        </p:nvCxnSpPr>
        <p:spPr>
          <a:xfrm>
            <a:off x="2300212" y="4568033"/>
            <a:ext cx="279024" cy="0"/>
          </a:xfrm>
          <a:prstGeom prst="straightConnector1">
            <a:avLst/>
          </a:prstGeom>
          <a:ln w="28575">
            <a:solidFill>
              <a:srgbClr val="F27E8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꺾인 연결선 186"/>
          <p:cNvCxnSpPr>
            <a:endCxn id="171" idx="1"/>
          </p:cNvCxnSpPr>
          <p:nvPr/>
        </p:nvCxnSpPr>
        <p:spPr>
          <a:xfrm rot="16200000" flipH="1">
            <a:off x="2343657" y="2961428"/>
            <a:ext cx="311454" cy="159703"/>
          </a:xfrm>
          <a:prstGeom prst="bentConnector2">
            <a:avLst/>
          </a:prstGeom>
          <a:ln w="28575">
            <a:solidFill>
              <a:srgbClr val="F27E8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꺾인 연결선 189"/>
          <p:cNvCxnSpPr/>
          <p:nvPr/>
        </p:nvCxnSpPr>
        <p:spPr>
          <a:xfrm rot="5400000">
            <a:off x="3496324" y="3265143"/>
            <a:ext cx="667722" cy="302575"/>
          </a:xfrm>
          <a:prstGeom prst="bentConnector3">
            <a:avLst>
              <a:gd name="adj1" fmla="val 100583"/>
            </a:avLst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꺾인 연결선 190"/>
          <p:cNvCxnSpPr/>
          <p:nvPr/>
        </p:nvCxnSpPr>
        <p:spPr>
          <a:xfrm rot="5400000">
            <a:off x="3441122" y="3972171"/>
            <a:ext cx="778127" cy="302575"/>
          </a:xfrm>
          <a:prstGeom prst="bentConnector3">
            <a:avLst>
              <a:gd name="adj1" fmla="val 99758"/>
            </a:avLst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TextBox 191"/>
          <p:cNvSpPr txBox="1"/>
          <p:nvPr/>
        </p:nvSpPr>
        <p:spPr>
          <a:xfrm>
            <a:off x="2579236" y="5065047"/>
            <a:ext cx="1100710" cy="24622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err="1" smtClean="0">
                <a:solidFill>
                  <a:prstClr val="black"/>
                </a:solidFill>
              </a:rPr>
              <a:t>댓글작성</a:t>
            </a:r>
            <a:r>
              <a:rPr lang="en-US" altLang="ko-KR" sz="1000" b="1" dirty="0" smtClean="0">
                <a:solidFill>
                  <a:prstClr val="black"/>
                </a:solidFill>
              </a:rPr>
              <a:t>/</a:t>
            </a:r>
            <a:r>
              <a:rPr lang="ko-KR" altLang="en-US" sz="1000" b="1" dirty="0" smtClean="0">
                <a:solidFill>
                  <a:prstClr val="black"/>
                </a:solidFill>
              </a:rPr>
              <a:t>수정</a:t>
            </a:r>
            <a:endParaRPr lang="ko-KR" altLang="en-US" sz="1000" b="1" dirty="0">
              <a:solidFill>
                <a:prstClr val="black"/>
              </a:solidFill>
            </a:endParaRPr>
          </a:p>
        </p:txBody>
      </p:sp>
      <p:cxnSp>
        <p:nvCxnSpPr>
          <p:cNvPr id="193" name="꺾인 연결선 192"/>
          <p:cNvCxnSpPr/>
          <p:nvPr/>
        </p:nvCxnSpPr>
        <p:spPr>
          <a:xfrm rot="16200000" flipH="1">
            <a:off x="2181524" y="4797336"/>
            <a:ext cx="618690" cy="160085"/>
          </a:xfrm>
          <a:prstGeom prst="bentConnector3">
            <a:avLst>
              <a:gd name="adj1" fmla="val 99265"/>
            </a:avLst>
          </a:prstGeom>
          <a:ln w="28575">
            <a:solidFill>
              <a:srgbClr val="F27E8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꺾인 연결선 197"/>
          <p:cNvCxnSpPr/>
          <p:nvPr/>
        </p:nvCxnSpPr>
        <p:spPr>
          <a:xfrm rot="5400000">
            <a:off x="3660120" y="4538390"/>
            <a:ext cx="348283" cy="294421"/>
          </a:xfrm>
          <a:prstGeom prst="bentConnector3">
            <a:avLst>
              <a:gd name="adj1" fmla="val 99671"/>
            </a:avLst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꺾인 연결선 198"/>
          <p:cNvCxnSpPr/>
          <p:nvPr/>
        </p:nvCxnSpPr>
        <p:spPr>
          <a:xfrm rot="5400000">
            <a:off x="3647169" y="4859534"/>
            <a:ext cx="374187" cy="294420"/>
          </a:xfrm>
          <a:prstGeom prst="bentConnector3">
            <a:avLst>
              <a:gd name="adj1" fmla="val 100635"/>
            </a:avLst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TextBox 205"/>
          <p:cNvSpPr txBox="1"/>
          <p:nvPr/>
        </p:nvSpPr>
        <p:spPr>
          <a:xfrm>
            <a:off x="2570912" y="5398607"/>
            <a:ext cx="1100710" cy="2308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dirty="0" smtClean="0">
                <a:solidFill>
                  <a:prstClr val="black"/>
                </a:solidFill>
              </a:rPr>
              <a:t>코멘트 작성</a:t>
            </a:r>
            <a:r>
              <a:rPr lang="en-US" altLang="ko-KR" sz="900" b="1" dirty="0" smtClean="0">
                <a:solidFill>
                  <a:prstClr val="black"/>
                </a:solidFill>
              </a:rPr>
              <a:t>/</a:t>
            </a:r>
            <a:r>
              <a:rPr lang="ko-KR" altLang="en-US" sz="900" b="1" dirty="0" smtClean="0">
                <a:solidFill>
                  <a:prstClr val="black"/>
                </a:solidFill>
              </a:rPr>
              <a:t>수정</a:t>
            </a:r>
            <a:endParaRPr lang="ko-KR" altLang="en-US" sz="900" b="1" dirty="0">
              <a:solidFill>
                <a:prstClr val="black"/>
              </a:solidFill>
            </a:endParaRPr>
          </a:p>
        </p:txBody>
      </p:sp>
      <p:cxnSp>
        <p:nvCxnSpPr>
          <p:cNvPr id="207" name="꺾인 연결선 206"/>
          <p:cNvCxnSpPr/>
          <p:nvPr/>
        </p:nvCxnSpPr>
        <p:spPr>
          <a:xfrm rot="5400000">
            <a:off x="3643091" y="5192793"/>
            <a:ext cx="374187" cy="294420"/>
          </a:xfrm>
          <a:prstGeom prst="bentConnector3">
            <a:avLst>
              <a:gd name="adj1" fmla="val 100635"/>
            </a:avLst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꺾인 연결선 88"/>
          <p:cNvCxnSpPr/>
          <p:nvPr/>
        </p:nvCxnSpPr>
        <p:spPr>
          <a:xfrm rot="5400000">
            <a:off x="3502213" y="3557681"/>
            <a:ext cx="667722" cy="302575"/>
          </a:xfrm>
          <a:prstGeom prst="bentConnector3">
            <a:avLst>
              <a:gd name="adj1" fmla="val 100583"/>
            </a:avLst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꺾인 연결선 96"/>
          <p:cNvCxnSpPr/>
          <p:nvPr/>
        </p:nvCxnSpPr>
        <p:spPr>
          <a:xfrm flipV="1">
            <a:off x="663835" y="2878529"/>
            <a:ext cx="527429" cy="662656"/>
          </a:xfrm>
          <a:prstGeom prst="bentConnector3">
            <a:avLst>
              <a:gd name="adj1" fmla="val 50000"/>
            </a:avLst>
          </a:prstGeom>
          <a:ln w="28575">
            <a:solidFill>
              <a:srgbClr val="F27E8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꺾인 연결선 99"/>
          <p:cNvCxnSpPr/>
          <p:nvPr/>
        </p:nvCxnSpPr>
        <p:spPr>
          <a:xfrm rot="10800000">
            <a:off x="3705658" y="2252446"/>
            <a:ext cx="541581" cy="1165628"/>
          </a:xfrm>
          <a:prstGeom prst="bentConnector3">
            <a:avLst>
              <a:gd name="adj1" fmla="val 50000"/>
            </a:avLst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/>
          <p:cNvSpPr txBox="1"/>
          <p:nvPr/>
        </p:nvSpPr>
        <p:spPr>
          <a:xfrm>
            <a:off x="2591647" y="2103035"/>
            <a:ext cx="1100710" cy="2462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err="1" smtClean="0">
                <a:solidFill>
                  <a:prstClr val="black"/>
                </a:solidFill>
              </a:rPr>
              <a:t>간트차트</a:t>
            </a:r>
            <a:endParaRPr lang="ko-KR" altLang="en-US" sz="1000" b="1" dirty="0">
              <a:solidFill>
                <a:prstClr val="black"/>
              </a:solidFill>
            </a:endParaRPr>
          </a:p>
        </p:txBody>
      </p:sp>
      <p:cxnSp>
        <p:nvCxnSpPr>
          <p:cNvPr id="10" name="직선 화살표 연결선 9"/>
          <p:cNvCxnSpPr/>
          <p:nvPr/>
        </p:nvCxnSpPr>
        <p:spPr>
          <a:xfrm>
            <a:off x="2302141" y="2193194"/>
            <a:ext cx="267586" cy="0"/>
          </a:xfrm>
          <a:prstGeom prst="straightConnector1">
            <a:avLst/>
          </a:prstGeom>
          <a:ln w="28575">
            <a:solidFill>
              <a:srgbClr val="F27E8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0361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" y="2838095"/>
            <a:ext cx="9143999" cy="557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rgbClr val="94C3BB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DB </a:t>
            </a:r>
            <a:r>
              <a:rPr lang="en-US" altLang="ko-KR" sz="3200" dirty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C</a:t>
            </a:r>
            <a:r>
              <a:rPr lang="en-US" altLang="ko-KR" sz="3200" dirty="0">
                <a:solidFill>
                  <a:srgbClr val="94C3BB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onstruction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-8315" y="3855304"/>
            <a:ext cx="9144000" cy="3002696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/>
          </a:p>
        </p:txBody>
      </p:sp>
      <p:grpSp>
        <p:nvGrpSpPr>
          <p:cNvPr id="6" name="그룹 5"/>
          <p:cNvGrpSpPr/>
          <p:nvPr/>
        </p:nvGrpSpPr>
        <p:grpSpPr>
          <a:xfrm>
            <a:off x="-8315" y="2239514"/>
            <a:ext cx="9152314" cy="138420"/>
            <a:chOff x="0" y="6058453"/>
            <a:chExt cx="9152314" cy="49876"/>
          </a:xfrm>
        </p:grpSpPr>
        <p:sp>
          <p:nvSpPr>
            <p:cNvPr id="7" name="직사각형 6"/>
            <p:cNvSpPr/>
            <p:nvPr/>
          </p:nvSpPr>
          <p:spPr>
            <a:xfrm>
              <a:off x="0" y="6058453"/>
              <a:ext cx="9144000" cy="49876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705004" y="6061421"/>
              <a:ext cx="4447310" cy="43978"/>
            </a:xfrm>
            <a:prstGeom prst="rect">
              <a:avLst/>
            </a:prstGeom>
            <a:solidFill>
              <a:srgbClr val="FDBBC1"/>
            </a:solidFill>
            <a:ln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6032" y="968808"/>
            <a:ext cx="3534109" cy="1318748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1" y="3740091"/>
            <a:ext cx="9144000" cy="49876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7926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C3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90615" y="560173"/>
            <a:ext cx="8962769" cy="62030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463" b="69650"/>
          <a:stretch/>
        </p:blipFill>
        <p:spPr>
          <a:xfrm>
            <a:off x="7158681" y="140043"/>
            <a:ext cx="1894703" cy="42013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64756" y="197709"/>
            <a:ext cx="4679092" cy="4695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36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ERD</a:t>
            </a:r>
            <a:r>
              <a:rPr lang="en-US" altLang="ko-KR" sz="36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r>
              <a:rPr lang="ko-KR" altLang="en-US" sz="36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개요</a:t>
            </a:r>
            <a:endParaRPr lang="ko-KR" altLang="en-US" sz="36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000" y="810000"/>
            <a:ext cx="6306207" cy="57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157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C3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90615" y="560173"/>
            <a:ext cx="8962769" cy="62030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463" b="69650"/>
          <a:stretch/>
        </p:blipFill>
        <p:spPr>
          <a:xfrm>
            <a:off x="7158681" y="140043"/>
            <a:ext cx="1894703" cy="42013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64756" y="197709"/>
            <a:ext cx="4679092" cy="4695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36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ERD</a:t>
            </a:r>
            <a:r>
              <a:rPr lang="en-US" altLang="ko-KR" sz="36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r>
              <a:rPr lang="ko-KR" altLang="en-US" sz="36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논리 설계</a:t>
            </a:r>
            <a:endParaRPr lang="ko-KR" altLang="en-US" sz="36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200" y="900000"/>
            <a:ext cx="8640000" cy="5025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131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C3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90615" y="560173"/>
            <a:ext cx="8962769" cy="62030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463" b="69650"/>
          <a:stretch/>
        </p:blipFill>
        <p:spPr>
          <a:xfrm>
            <a:off x="7158681" y="140043"/>
            <a:ext cx="1894703" cy="42013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64756" y="197709"/>
            <a:ext cx="4679092" cy="4695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36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ERD</a:t>
            </a:r>
            <a:r>
              <a:rPr lang="en-US" altLang="ko-KR" sz="36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r>
              <a:rPr lang="ko-KR" altLang="en-US" sz="36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물리 설계</a:t>
            </a:r>
            <a:endParaRPr lang="ko-KR" altLang="en-US" sz="36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200" y="900000"/>
            <a:ext cx="8640000" cy="5202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577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C3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1221968"/>
            <a:ext cx="9144000" cy="8146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C</a:t>
            </a:r>
            <a:r>
              <a:rPr lang="en-US" altLang="ko-KR" sz="3200" dirty="0" smtClean="0">
                <a:solidFill>
                  <a:srgbClr val="94C3BB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ONTENTS</a:t>
            </a:r>
            <a:endParaRPr lang="ko-KR" altLang="en-US" sz="3200" dirty="0">
              <a:solidFill>
                <a:srgbClr val="94C3BB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696690" y="2421867"/>
            <a:ext cx="364824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latin typeface="타이포_스톰 B" panose="02020503020101020101" pitchFamily="18" charset="-127"/>
                <a:ea typeface="타이포_스톰 B" panose="02020503020101020101" pitchFamily="18" charset="-127"/>
              </a:rPr>
              <a:t>001.  </a:t>
            </a:r>
            <a:r>
              <a:rPr lang="en-US" altLang="ko-KR" dirty="0" smtClean="0">
                <a:latin typeface="Bahnschrift Light SemiCondensed" panose="020B0502040204020203" pitchFamily="34" charset="0"/>
              </a:rPr>
              <a:t>Topic Selection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>
                <a:latin typeface="타이포_스톰 B" panose="02020503020101020101" pitchFamily="18" charset="-127"/>
                <a:ea typeface="타이포_스톰 B" panose="02020503020101020101" pitchFamily="18" charset="-127"/>
              </a:rPr>
              <a:t>002.  </a:t>
            </a:r>
            <a:r>
              <a:rPr lang="en-US" altLang="ko-KR" dirty="0" smtClean="0">
                <a:latin typeface="Bahnschrift Light SemiCondensed" panose="020B0502040204020203" pitchFamily="34" charset="0"/>
                <a:ea typeface="타이포_스톰 B" panose="02020503020101020101" pitchFamily="18" charset="-127"/>
              </a:rPr>
              <a:t>Requirement Specification</a:t>
            </a:r>
            <a:endParaRPr lang="en-US" altLang="ko-KR" dirty="0">
              <a:latin typeface="Bahnschrift Light SemiCondensed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latin typeface="타이포_스톰 B" panose="02020503020101020101" pitchFamily="18" charset="-127"/>
                <a:ea typeface="타이포_스톰 B" panose="02020503020101020101" pitchFamily="18" charset="-127"/>
              </a:rPr>
              <a:t>003.  </a:t>
            </a:r>
            <a:r>
              <a:rPr lang="en-US" altLang="ko-KR" dirty="0" smtClean="0">
                <a:latin typeface="Bahnschrift Light SemiCondensed" panose="020B0502040204020203" pitchFamily="34" charset="0"/>
              </a:rPr>
              <a:t>Function Flow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>
                <a:latin typeface="타이포_스톰 B" panose="02020503020101020101" pitchFamily="18" charset="-127"/>
                <a:ea typeface="타이포_스톰 B" panose="02020503020101020101" pitchFamily="18" charset="-127"/>
              </a:rPr>
              <a:t>004.  </a:t>
            </a:r>
            <a:r>
              <a:rPr lang="en-US" altLang="ko-KR" dirty="0" smtClean="0">
                <a:latin typeface="Bahnschrift Light SemiCondensed" panose="020B0502040204020203" pitchFamily="34" charset="0"/>
              </a:rPr>
              <a:t>DB Construction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>
                <a:latin typeface="타이포_스톰 B" panose="02020503020101020101" pitchFamily="18" charset="-127"/>
                <a:ea typeface="타이포_스톰 B" panose="02020503020101020101" pitchFamily="18" charset="-127"/>
              </a:rPr>
              <a:t>005.  </a:t>
            </a:r>
            <a:r>
              <a:rPr lang="en-US" altLang="ko-KR" dirty="0" smtClean="0">
                <a:latin typeface="Bahnschrift Light SemiCondensed" panose="020B0502040204020203" pitchFamily="34" charset="0"/>
              </a:rPr>
              <a:t>Screen Design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>
                <a:latin typeface="타이포_스톰 B" panose="02020503020101020101" pitchFamily="18" charset="-127"/>
                <a:ea typeface="타이포_스톰 B" panose="02020503020101020101" pitchFamily="18" charset="-127"/>
              </a:rPr>
              <a:t>006.  </a:t>
            </a:r>
            <a:r>
              <a:rPr lang="en-US" altLang="ko-KR" dirty="0" smtClean="0">
                <a:latin typeface="Bahnschrift Light SemiCondensed" panose="020B0502040204020203" pitchFamily="34" charset="0"/>
              </a:rPr>
              <a:t>Review</a:t>
            </a:r>
            <a:endParaRPr lang="ko-KR" altLang="en-US" dirty="0">
              <a:latin typeface="Bahnschrift Light SemiCondensed" panose="020B0502040204020203" pitchFamily="34" charset="0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-8314" y="5592937"/>
            <a:ext cx="9152314" cy="49876"/>
            <a:chOff x="0" y="6058453"/>
            <a:chExt cx="9152314" cy="49876"/>
          </a:xfrm>
        </p:grpSpPr>
        <p:sp>
          <p:nvSpPr>
            <p:cNvPr id="3" name="직사각형 2"/>
            <p:cNvSpPr/>
            <p:nvPr/>
          </p:nvSpPr>
          <p:spPr>
            <a:xfrm>
              <a:off x="0" y="6058453"/>
              <a:ext cx="9144000" cy="498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4705004" y="6062610"/>
              <a:ext cx="4447310" cy="45719"/>
            </a:xfrm>
            <a:prstGeom prst="rect">
              <a:avLst/>
            </a:prstGeom>
            <a:solidFill>
              <a:srgbClr val="FDBBC1"/>
            </a:solidFill>
            <a:ln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678933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" y="2838095"/>
            <a:ext cx="9143999" cy="557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S</a:t>
            </a:r>
            <a:r>
              <a:rPr lang="en-US" altLang="ko-KR" sz="3200" dirty="0">
                <a:solidFill>
                  <a:srgbClr val="94C3BB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creen </a:t>
            </a:r>
            <a:r>
              <a:rPr lang="en-US" altLang="ko-KR" sz="3200" dirty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D</a:t>
            </a:r>
            <a:r>
              <a:rPr lang="en-US" altLang="ko-KR" sz="3200" dirty="0">
                <a:solidFill>
                  <a:srgbClr val="94C3BB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esign</a:t>
            </a:r>
            <a:endParaRPr lang="ko-KR" altLang="en-US" sz="3200" dirty="0">
              <a:solidFill>
                <a:srgbClr val="94C3BB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-8315" y="3855304"/>
            <a:ext cx="9144000" cy="3002696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/>
          </a:p>
        </p:txBody>
      </p:sp>
      <p:grpSp>
        <p:nvGrpSpPr>
          <p:cNvPr id="6" name="그룹 5"/>
          <p:cNvGrpSpPr/>
          <p:nvPr/>
        </p:nvGrpSpPr>
        <p:grpSpPr>
          <a:xfrm>
            <a:off x="-8315" y="2239514"/>
            <a:ext cx="9152314" cy="138420"/>
            <a:chOff x="0" y="6058453"/>
            <a:chExt cx="9152314" cy="49876"/>
          </a:xfrm>
        </p:grpSpPr>
        <p:sp>
          <p:nvSpPr>
            <p:cNvPr id="7" name="직사각형 6"/>
            <p:cNvSpPr/>
            <p:nvPr/>
          </p:nvSpPr>
          <p:spPr>
            <a:xfrm>
              <a:off x="0" y="6058453"/>
              <a:ext cx="9144000" cy="49876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705004" y="6061421"/>
              <a:ext cx="4447310" cy="43978"/>
            </a:xfrm>
            <a:prstGeom prst="rect">
              <a:avLst/>
            </a:prstGeom>
            <a:solidFill>
              <a:srgbClr val="FDBBC1"/>
            </a:solidFill>
            <a:ln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6032" y="968808"/>
            <a:ext cx="3534109" cy="1318748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1" y="3740091"/>
            <a:ext cx="9144000" cy="49876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3323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021"/>
          <a:stretch/>
        </p:blipFill>
        <p:spPr>
          <a:xfrm>
            <a:off x="3204519" y="2125370"/>
            <a:ext cx="2877606" cy="661457"/>
          </a:xfrm>
          <a:prstGeom prst="rect">
            <a:avLst/>
          </a:prstGeom>
        </p:spPr>
      </p:pic>
      <p:grpSp>
        <p:nvGrpSpPr>
          <p:cNvPr id="5" name="그룹 4"/>
          <p:cNvGrpSpPr/>
          <p:nvPr/>
        </p:nvGrpSpPr>
        <p:grpSpPr>
          <a:xfrm>
            <a:off x="2895599" y="2789700"/>
            <a:ext cx="3480487" cy="48901"/>
            <a:chOff x="0" y="6058453"/>
            <a:chExt cx="9152314" cy="49876"/>
          </a:xfrm>
        </p:grpSpPr>
        <p:sp>
          <p:nvSpPr>
            <p:cNvPr id="6" name="직사각형 5"/>
            <p:cNvSpPr/>
            <p:nvPr/>
          </p:nvSpPr>
          <p:spPr>
            <a:xfrm>
              <a:off x="0" y="6058453"/>
              <a:ext cx="9144000" cy="49876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705004" y="6061421"/>
              <a:ext cx="4447310" cy="43978"/>
            </a:xfrm>
            <a:prstGeom prst="rect">
              <a:avLst/>
            </a:prstGeom>
            <a:solidFill>
              <a:srgbClr val="FDBBC1"/>
            </a:solidFill>
            <a:ln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직사각형 7"/>
          <p:cNvSpPr/>
          <p:nvPr/>
        </p:nvSpPr>
        <p:spPr>
          <a:xfrm>
            <a:off x="4595" y="2904002"/>
            <a:ext cx="9143999" cy="557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 smtClean="0">
                <a:solidFill>
                  <a:schemeClr val="bg2">
                    <a:lumMod val="25000"/>
                  </a:scheme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직원정보</a:t>
            </a:r>
            <a:endParaRPr lang="ko-KR" altLang="en-US" sz="3200" dirty="0">
              <a:solidFill>
                <a:schemeClr val="bg2">
                  <a:lumMod val="25000"/>
                </a:scheme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 rot="10800000">
            <a:off x="3262183" y="3438188"/>
            <a:ext cx="2718487" cy="45719"/>
            <a:chOff x="0" y="6058453"/>
            <a:chExt cx="9152314" cy="49876"/>
          </a:xfrm>
        </p:grpSpPr>
        <p:sp>
          <p:nvSpPr>
            <p:cNvPr id="11" name="직사각형 10"/>
            <p:cNvSpPr/>
            <p:nvPr/>
          </p:nvSpPr>
          <p:spPr>
            <a:xfrm>
              <a:off x="0" y="6058453"/>
              <a:ext cx="9144000" cy="49876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4705004" y="6061421"/>
              <a:ext cx="4447310" cy="43978"/>
            </a:xfrm>
            <a:prstGeom prst="rect">
              <a:avLst/>
            </a:prstGeom>
            <a:solidFill>
              <a:srgbClr val="FDBBC1"/>
            </a:solidFill>
            <a:ln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714920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-1935890" y="563554"/>
            <a:ext cx="3217333" cy="557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637" y="1175288"/>
            <a:ext cx="8312727" cy="450742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637" y="1179801"/>
            <a:ext cx="8312727" cy="449839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637" y="1181965"/>
            <a:ext cx="8312727" cy="449406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637" y="1181965"/>
            <a:ext cx="8312727" cy="449406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637" y="1184130"/>
            <a:ext cx="8312727" cy="448973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637" y="1181965"/>
            <a:ext cx="8312727" cy="449406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637" y="1186296"/>
            <a:ext cx="8312727" cy="4485409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637" y="1179801"/>
            <a:ext cx="8312727" cy="4498398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637" y="1190624"/>
            <a:ext cx="8312727" cy="447675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637" y="1175471"/>
            <a:ext cx="8312727" cy="4507057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637" y="1177637"/>
            <a:ext cx="8312727" cy="4502727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PM ,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팀원</a:t>
            </a:r>
          </a:p>
        </p:txBody>
      </p:sp>
    </p:spTree>
    <p:extLst>
      <p:ext uri="{BB962C8B-B14F-4D97-AF65-F5344CB8AC3E}">
        <p14:creationId xmlns:p14="http://schemas.microsoft.com/office/powerpoint/2010/main" val="3569946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0" y="466292"/>
            <a:ext cx="9144000" cy="6380205"/>
            <a:chOff x="0" y="441033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41033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20388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397280" y="1023340"/>
            <a:ext cx="4467225" cy="2153662"/>
            <a:chOff x="4343056" y="4276608"/>
            <a:chExt cx="4467225" cy="2153662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43056" y="4725295"/>
              <a:ext cx="4467225" cy="1704975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5322097" y="4276608"/>
              <a:ext cx="31752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>
                  <a:solidFill>
                    <a:prstClr val="black"/>
                  </a:solidFill>
                </a:rPr>
                <a:t>Main </a:t>
              </a:r>
              <a:r>
                <a:rPr lang="ko-KR" altLang="en-US" dirty="0" smtClean="0">
                  <a:solidFill>
                    <a:prstClr val="black"/>
                  </a:solidFill>
                </a:rPr>
                <a:t>페이지 </a:t>
              </a:r>
              <a:r>
                <a:rPr lang="en-US" altLang="ko-KR" sz="1600" dirty="0" smtClean="0">
                  <a:solidFill>
                    <a:prstClr val="black"/>
                  </a:solidFill>
                </a:rPr>
                <a:t>- login </a:t>
              </a:r>
              <a:r>
                <a:rPr lang="ko-KR" altLang="en-US" sz="1600" dirty="0" smtClean="0">
                  <a:solidFill>
                    <a:prstClr val="black"/>
                  </a:solidFill>
                </a:rPr>
                <a:t>화면</a:t>
              </a:r>
              <a:endParaRPr lang="ko-KR" altLang="en-US" sz="16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5047978" y="1096705"/>
            <a:ext cx="3846647" cy="1851898"/>
            <a:chOff x="377668" y="2918282"/>
            <a:chExt cx="3846647" cy="1851898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668" y="3533835"/>
              <a:ext cx="3614738" cy="1236345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443570" y="2918282"/>
              <a:ext cx="3780745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>
                  <a:solidFill>
                    <a:prstClr val="black"/>
                  </a:solidFill>
                </a:rPr>
                <a:t>@</a:t>
              </a:r>
              <a:r>
                <a:rPr lang="en-US" altLang="ko-KR" dirty="0" err="1">
                  <a:solidFill>
                    <a:prstClr val="black"/>
                  </a:solidFill>
                </a:rPr>
                <a:t>SessionAttributes</a:t>
              </a:r>
              <a:r>
                <a:rPr lang="en-US" altLang="ko-KR" dirty="0">
                  <a:solidFill>
                    <a:prstClr val="black"/>
                  </a:solidFill>
                </a:rPr>
                <a:t>(“</a:t>
              </a:r>
              <a:r>
                <a:rPr lang="ko-KR" altLang="en-US" dirty="0">
                  <a:solidFill>
                    <a:prstClr val="black"/>
                  </a:solidFill>
                </a:rPr>
                <a:t>이름</a:t>
              </a:r>
              <a:r>
                <a:rPr lang="en-US" altLang="ko-KR" dirty="0">
                  <a:solidFill>
                    <a:prstClr val="black"/>
                  </a:solidFill>
                </a:rPr>
                <a:t>”)</a:t>
              </a:r>
              <a:endParaRPr lang="en-US" altLang="ko-KR" dirty="0" smtClean="0">
                <a:solidFill>
                  <a:prstClr val="black"/>
                </a:solidFill>
              </a:endParaRPr>
            </a:p>
            <a:p>
              <a:r>
                <a:rPr lang="en-US" altLang="ko-KR" sz="1600" dirty="0" smtClean="0">
                  <a:solidFill>
                    <a:prstClr val="black"/>
                  </a:solidFill>
                </a:rPr>
                <a:t>   - Controller</a:t>
              </a:r>
              <a:r>
                <a:rPr lang="ko-KR" altLang="en-US" sz="1600" dirty="0" smtClean="0">
                  <a:solidFill>
                    <a:prstClr val="black"/>
                  </a:solidFill>
                </a:rPr>
                <a:t>단에서 </a:t>
              </a:r>
              <a:r>
                <a:rPr lang="en-US" altLang="ko-KR" sz="1600" dirty="0" smtClean="0">
                  <a:solidFill>
                    <a:prstClr val="black"/>
                  </a:solidFill>
                </a:rPr>
                <a:t>session </a:t>
              </a:r>
              <a:r>
                <a:rPr lang="ko-KR" altLang="en-US" sz="1600" dirty="0" smtClean="0">
                  <a:solidFill>
                    <a:prstClr val="black"/>
                  </a:solidFill>
                </a:rPr>
                <a:t>설정</a:t>
              </a:r>
              <a:endParaRPr lang="en-US" altLang="ko-KR" sz="1600" dirty="0" smtClean="0">
                <a:solidFill>
                  <a:prstClr val="black"/>
                </a:solidFill>
              </a:endParaRPr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1375993" y="2990522"/>
            <a:ext cx="6150293" cy="1765237"/>
            <a:chOff x="449643" y="3329841"/>
            <a:chExt cx="6150293" cy="1765237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9643" y="3911120"/>
              <a:ext cx="6150293" cy="1183958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1375993" y="3329841"/>
              <a:ext cx="4267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>
                  <a:solidFill>
                    <a:prstClr val="black"/>
                  </a:solidFill>
                </a:rPr>
                <a:t>로그인 버튼 클릭 시 </a:t>
              </a:r>
              <a:r>
                <a:rPr lang="en-US" altLang="ko-KR" dirty="0" smtClean="0">
                  <a:solidFill>
                    <a:prstClr val="black"/>
                  </a:solidFill>
                </a:rPr>
                <a:t>Controller</a:t>
              </a:r>
              <a:r>
                <a:rPr lang="ko-KR" altLang="en-US" dirty="0" smtClean="0">
                  <a:solidFill>
                    <a:prstClr val="black"/>
                  </a:solidFill>
                </a:rPr>
                <a:t>단 실행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418475" y="4933155"/>
            <a:ext cx="8194504" cy="1665923"/>
            <a:chOff x="463627" y="4891823"/>
            <a:chExt cx="8194504" cy="1665923"/>
          </a:xfrm>
        </p:grpSpPr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3627" y="4891823"/>
              <a:ext cx="4400550" cy="1665923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4864177" y="5053303"/>
              <a:ext cx="3793954" cy="11387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err="1" smtClean="0">
                  <a:solidFill>
                    <a:prstClr val="black"/>
                  </a:solidFill>
                </a:rPr>
                <a:t>Mno</a:t>
              </a:r>
              <a:r>
                <a:rPr lang="en-US" altLang="ko-KR" dirty="0" smtClean="0">
                  <a:solidFill>
                    <a:prstClr val="black"/>
                  </a:solidFill>
                </a:rPr>
                <a:t> –</a:t>
              </a:r>
              <a:r>
                <a:rPr lang="ko-KR" altLang="en-US" dirty="0" smtClean="0">
                  <a:solidFill>
                    <a:prstClr val="black"/>
                  </a:solidFill>
                </a:rPr>
                <a:t> 사원번호</a:t>
              </a:r>
              <a:r>
                <a:rPr lang="en-US" altLang="ko-KR" dirty="0" smtClean="0">
                  <a:solidFill>
                    <a:prstClr val="black"/>
                  </a:solidFill>
                </a:rPr>
                <a:t>, </a:t>
              </a:r>
              <a:r>
                <a:rPr lang="ko-KR" altLang="en-US" dirty="0" smtClean="0">
                  <a:solidFill>
                    <a:prstClr val="black"/>
                  </a:solidFill>
                </a:rPr>
                <a:t>비밀번호 일치</a:t>
              </a:r>
              <a:endParaRPr lang="en-US" altLang="ko-KR" dirty="0" smtClean="0">
                <a:solidFill>
                  <a:prstClr val="black"/>
                </a:solidFill>
              </a:endParaRPr>
            </a:p>
            <a:p>
              <a:r>
                <a:rPr lang="en-US" altLang="ko-KR" sz="1600" dirty="0" smtClean="0">
                  <a:solidFill>
                    <a:prstClr val="black"/>
                  </a:solidFill>
                </a:rPr>
                <a:t> - </a:t>
              </a:r>
              <a:r>
                <a:rPr lang="ko-KR" altLang="en-US" sz="1600" dirty="0" smtClean="0">
                  <a:solidFill>
                    <a:prstClr val="black"/>
                  </a:solidFill>
                </a:rPr>
                <a:t>사원번호가 있으면 페이지 이동</a:t>
              </a:r>
              <a:endParaRPr lang="en-US" altLang="ko-KR" sz="1600" dirty="0" smtClean="0">
                <a:solidFill>
                  <a:prstClr val="black"/>
                </a:solidFill>
              </a:endParaRPr>
            </a:p>
            <a:p>
              <a:r>
                <a:rPr lang="en-US" altLang="ko-KR" sz="1600" dirty="0">
                  <a:solidFill>
                    <a:prstClr val="black"/>
                  </a:solidFill>
                </a:rPr>
                <a:t> </a:t>
              </a:r>
              <a:r>
                <a:rPr lang="en-US" altLang="ko-KR" sz="16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600" dirty="0" smtClean="0">
                  <a:solidFill>
                    <a:prstClr val="black"/>
                  </a:solidFill>
                </a:rPr>
                <a:t>없으면 </a:t>
              </a:r>
              <a:r>
                <a:rPr lang="en-US" altLang="ko-KR" sz="1600" dirty="0" smtClean="0">
                  <a:solidFill>
                    <a:prstClr val="black"/>
                  </a:solidFill>
                </a:rPr>
                <a:t>login</a:t>
              </a:r>
              <a:r>
                <a:rPr lang="ko-KR" altLang="en-US" sz="1600" dirty="0" smtClean="0">
                  <a:solidFill>
                    <a:prstClr val="black"/>
                  </a:solidFill>
                </a:rPr>
                <a:t>페이지 유지</a:t>
              </a:r>
              <a:endParaRPr lang="en-US" altLang="ko-KR" sz="1600" dirty="0">
                <a:solidFill>
                  <a:prstClr val="black"/>
                </a:solidFill>
              </a:endParaRPr>
            </a:p>
            <a:p>
              <a:r>
                <a:rPr lang="en-US" altLang="ko-KR" sz="1600" dirty="0" smtClean="0">
                  <a:solidFill>
                    <a:prstClr val="black"/>
                  </a:solidFill>
                </a:rPr>
                <a:t>    (</a:t>
              </a:r>
              <a:r>
                <a:rPr lang="en-US" altLang="ko-KR" sz="1600" dirty="0" err="1" smtClean="0">
                  <a:solidFill>
                    <a:prstClr val="black"/>
                  </a:solidFill>
                </a:rPr>
                <a:t>ck</a:t>
              </a:r>
              <a:r>
                <a:rPr lang="en-US" altLang="ko-KR" sz="1600" dirty="0" smtClean="0">
                  <a:solidFill>
                    <a:prstClr val="black"/>
                  </a:solidFill>
                </a:rPr>
                <a:t> – </a:t>
              </a:r>
              <a:r>
                <a:rPr lang="ko-KR" altLang="en-US" sz="1600" dirty="0" smtClean="0">
                  <a:solidFill>
                    <a:prstClr val="black"/>
                  </a:solidFill>
                </a:rPr>
                <a:t>로그인 실패 팝업 변수</a:t>
              </a:r>
              <a:r>
                <a:rPr lang="en-US" altLang="ko-KR" sz="1600" dirty="0" smtClean="0">
                  <a:solidFill>
                    <a:prstClr val="black"/>
                  </a:solidFill>
                </a:rPr>
                <a:t>)</a:t>
              </a: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341715" y="624222"/>
            <a:ext cx="71845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prstClr val="black"/>
                </a:solidFill>
              </a:rPr>
              <a:t>Controller </a:t>
            </a:r>
            <a:r>
              <a:rPr lang="ko-KR" altLang="en-US" sz="2000" dirty="0" smtClean="0">
                <a:solidFill>
                  <a:prstClr val="black"/>
                </a:solidFill>
              </a:rPr>
              <a:t>단</a:t>
            </a:r>
            <a:endParaRPr lang="ko-KR" altLang="en-US" sz="2000" dirty="0">
              <a:solidFill>
                <a:prstClr val="black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PM ,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팀원</a:t>
            </a:r>
          </a:p>
        </p:txBody>
      </p:sp>
    </p:spTree>
    <p:extLst>
      <p:ext uri="{BB962C8B-B14F-4D97-AF65-F5344CB8AC3E}">
        <p14:creationId xmlns:p14="http://schemas.microsoft.com/office/powerpoint/2010/main" val="3803882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301222" y="1526100"/>
            <a:ext cx="8574727" cy="1164051"/>
            <a:chOff x="351559" y="881228"/>
            <a:chExt cx="8574727" cy="1164051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1559" y="881228"/>
              <a:ext cx="5278565" cy="1164051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5630124" y="1028864"/>
              <a:ext cx="329616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>
                  <a:solidFill>
                    <a:prstClr val="black"/>
                  </a:solidFill>
                </a:rPr>
                <a:t>사원번호 찾기 초기 화면</a:t>
              </a:r>
              <a:endParaRPr lang="en-US" altLang="ko-KR" dirty="0" smtClean="0">
                <a:solidFill>
                  <a:prstClr val="black"/>
                </a:solidFill>
              </a:endParaRPr>
            </a:p>
            <a:p>
              <a:r>
                <a:rPr lang="en-US" altLang="ko-KR" dirty="0">
                  <a:solidFill>
                    <a:prstClr val="black"/>
                  </a:solidFill>
                </a:rPr>
                <a:t> </a:t>
              </a:r>
              <a:r>
                <a:rPr lang="en-US" altLang="ko-KR" sz="16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600" dirty="0" smtClean="0">
                  <a:solidFill>
                    <a:prstClr val="black"/>
                  </a:solidFill>
                </a:rPr>
                <a:t>페이지 이동</a:t>
              </a:r>
              <a:endParaRPr lang="ko-KR" altLang="en-US" sz="16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301222" y="2976039"/>
            <a:ext cx="8625064" cy="1406081"/>
            <a:chOff x="377422" y="2491511"/>
            <a:chExt cx="8625064" cy="1406081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422" y="2491511"/>
              <a:ext cx="5866353" cy="1406081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6243775" y="2671120"/>
              <a:ext cx="2758711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>
                  <a:solidFill>
                    <a:prstClr val="black"/>
                  </a:solidFill>
                </a:rPr>
                <a:t>사원 번호 찾기</a:t>
              </a:r>
              <a:endParaRPr lang="en-US" altLang="ko-KR" dirty="0" smtClean="0">
                <a:solidFill>
                  <a:prstClr val="black"/>
                </a:solidFill>
              </a:endParaRPr>
            </a:p>
            <a:p>
              <a:r>
                <a:rPr lang="en-US" altLang="ko-KR" sz="1600" dirty="0">
                  <a:solidFill>
                    <a:prstClr val="black"/>
                  </a:solidFill>
                </a:rPr>
                <a:t> </a:t>
              </a:r>
              <a:r>
                <a:rPr lang="en-US" altLang="ko-KR" sz="16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600" dirty="0" smtClean="0">
                  <a:solidFill>
                    <a:prstClr val="black"/>
                  </a:solidFill>
                </a:rPr>
                <a:t>이름</a:t>
              </a:r>
              <a:r>
                <a:rPr lang="en-US" altLang="ko-KR" sz="1600" dirty="0" smtClean="0">
                  <a:solidFill>
                    <a:prstClr val="black"/>
                  </a:solidFill>
                </a:rPr>
                <a:t>/</a:t>
              </a:r>
              <a:r>
                <a:rPr lang="ko-KR" altLang="en-US" sz="1600" dirty="0" err="1" smtClean="0">
                  <a:solidFill>
                    <a:prstClr val="black"/>
                  </a:solidFill>
                </a:rPr>
                <a:t>이메일</a:t>
              </a:r>
              <a:r>
                <a:rPr lang="ko-KR" altLang="en-US" sz="1600" dirty="0" smtClean="0">
                  <a:solidFill>
                    <a:prstClr val="black"/>
                  </a:solidFill>
                </a:rPr>
                <a:t> 이용</a:t>
              </a:r>
              <a:endParaRPr lang="en-US" altLang="ko-KR" sz="1600" dirty="0" smtClean="0">
                <a:solidFill>
                  <a:prstClr val="black"/>
                </a:solidFill>
              </a:endParaRPr>
            </a:p>
            <a:p>
              <a:r>
                <a:rPr lang="en-US" altLang="ko-KR" sz="1600" dirty="0">
                  <a:solidFill>
                    <a:prstClr val="black"/>
                  </a:solidFill>
                </a:rPr>
                <a:t> </a:t>
              </a:r>
              <a:r>
                <a:rPr lang="en-US" altLang="ko-KR" sz="16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600" dirty="0" smtClean="0">
                  <a:solidFill>
                    <a:prstClr val="black"/>
                  </a:solidFill>
                </a:rPr>
                <a:t>사원번호 </a:t>
              </a:r>
              <a:r>
                <a:rPr lang="en-US" altLang="ko-KR" sz="1600" dirty="0" err="1" smtClean="0">
                  <a:solidFill>
                    <a:prstClr val="black"/>
                  </a:solidFill>
                </a:rPr>
                <a:t>eno</a:t>
              </a:r>
              <a:r>
                <a:rPr lang="en-US" altLang="ko-KR" sz="1600" dirty="0" smtClean="0">
                  <a:solidFill>
                    <a:prstClr val="black"/>
                  </a:solidFill>
                </a:rPr>
                <a:t> </a:t>
              </a:r>
              <a:r>
                <a:rPr lang="ko-KR" altLang="en-US" sz="1600" dirty="0" smtClean="0">
                  <a:solidFill>
                    <a:prstClr val="black"/>
                  </a:solidFill>
                </a:rPr>
                <a:t>출력</a:t>
              </a:r>
              <a:endParaRPr lang="ko-KR" altLang="en-US" sz="16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301222" y="4633173"/>
            <a:ext cx="8726539" cy="1797939"/>
            <a:chOff x="351559" y="4324242"/>
            <a:chExt cx="8726539" cy="1797939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1559" y="4324242"/>
              <a:ext cx="5439918" cy="1797939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5791477" y="4425434"/>
              <a:ext cx="3286621" cy="14157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err="1" smtClean="0">
                  <a:solidFill>
                    <a:prstClr val="black"/>
                  </a:solidFill>
                </a:rPr>
                <a:t>Eno</a:t>
              </a:r>
              <a:r>
                <a:rPr lang="en-US" altLang="ko-KR" dirty="0" smtClean="0">
                  <a:solidFill>
                    <a:prstClr val="black"/>
                  </a:solidFill>
                </a:rPr>
                <a:t> </a:t>
              </a:r>
              <a:r>
                <a:rPr lang="en-US" altLang="ko-KR" dirty="0">
                  <a:solidFill>
                    <a:prstClr val="black"/>
                  </a:solidFill>
                </a:rPr>
                <a:t>–</a:t>
              </a:r>
              <a:r>
                <a:rPr lang="ko-KR" altLang="en-US" dirty="0">
                  <a:solidFill>
                    <a:prstClr val="black"/>
                  </a:solidFill>
                </a:rPr>
                <a:t> </a:t>
              </a:r>
              <a:r>
                <a:rPr lang="ko-KR" altLang="en-US" dirty="0" smtClean="0">
                  <a:solidFill>
                    <a:prstClr val="black"/>
                  </a:solidFill>
                </a:rPr>
                <a:t>이름</a:t>
              </a:r>
              <a:r>
                <a:rPr lang="en-US" altLang="ko-KR" dirty="0" smtClean="0">
                  <a:solidFill>
                    <a:prstClr val="black"/>
                  </a:solidFill>
                </a:rPr>
                <a:t>, </a:t>
              </a:r>
              <a:r>
                <a:rPr lang="ko-KR" altLang="en-US" dirty="0" err="1" smtClean="0">
                  <a:solidFill>
                    <a:prstClr val="black"/>
                  </a:solidFill>
                </a:rPr>
                <a:t>이메일</a:t>
              </a:r>
              <a:r>
                <a:rPr lang="ko-KR" altLang="en-US" dirty="0" smtClean="0">
                  <a:solidFill>
                    <a:prstClr val="black"/>
                  </a:solidFill>
                </a:rPr>
                <a:t> </a:t>
              </a:r>
              <a:r>
                <a:rPr lang="ko-KR" altLang="en-US" dirty="0">
                  <a:solidFill>
                    <a:prstClr val="black"/>
                  </a:solidFill>
                </a:rPr>
                <a:t>일치</a:t>
              </a:r>
              <a:endParaRPr lang="en-US" altLang="ko-KR" dirty="0">
                <a:solidFill>
                  <a:prstClr val="black"/>
                </a:solidFill>
              </a:endParaRPr>
            </a:p>
            <a:p>
              <a:r>
                <a:rPr lang="en-US" altLang="ko-KR" dirty="0">
                  <a:solidFill>
                    <a:prstClr val="black"/>
                  </a:solidFill>
                </a:rPr>
                <a:t> </a:t>
              </a:r>
              <a:r>
                <a:rPr lang="en-US" altLang="ko-KR" sz="1600" dirty="0">
                  <a:solidFill>
                    <a:prstClr val="black"/>
                  </a:solidFill>
                </a:rPr>
                <a:t>- </a:t>
              </a:r>
              <a:r>
                <a:rPr lang="ko-KR" altLang="en-US" sz="1600" dirty="0">
                  <a:solidFill>
                    <a:prstClr val="black"/>
                  </a:solidFill>
                </a:rPr>
                <a:t>사원번호가 있으면 페이지 </a:t>
              </a:r>
              <a:r>
                <a:rPr lang="ko-KR" altLang="en-US" sz="1600" dirty="0" smtClean="0">
                  <a:solidFill>
                    <a:prstClr val="black"/>
                  </a:solidFill>
                </a:rPr>
                <a:t>이동</a:t>
              </a:r>
              <a:endParaRPr lang="en-US" altLang="ko-KR" sz="1600" dirty="0" smtClean="0">
                <a:solidFill>
                  <a:prstClr val="black"/>
                </a:solidFill>
              </a:endParaRPr>
            </a:p>
            <a:p>
              <a:r>
                <a:rPr lang="en-US" altLang="ko-KR" sz="1600" dirty="0">
                  <a:solidFill>
                    <a:prstClr val="black"/>
                  </a:solidFill>
                </a:rPr>
                <a:t> </a:t>
              </a:r>
              <a:r>
                <a:rPr lang="en-US" altLang="ko-KR" sz="1600" dirty="0" smtClean="0">
                  <a:solidFill>
                    <a:prstClr val="black"/>
                  </a:solidFill>
                </a:rPr>
                <a:t>  </a:t>
              </a:r>
              <a:r>
                <a:rPr lang="ko-KR" altLang="en-US" sz="1600" dirty="0" smtClean="0">
                  <a:solidFill>
                    <a:prstClr val="black"/>
                  </a:solidFill>
                </a:rPr>
                <a:t>사원번호 전달</a:t>
              </a:r>
              <a:endParaRPr lang="en-US" altLang="ko-KR" sz="1600" dirty="0">
                <a:solidFill>
                  <a:prstClr val="black"/>
                </a:solidFill>
              </a:endParaRPr>
            </a:p>
            <a:p>
              <a:r>
                <a:rPr lang="en-US" altLang="ko-KR" sz="1600" dirty="0">
                  <a:solidFill>
                    <a:prstClr val="black"/>
                  </a:solidFill>
                </a:rPr>
                <a:t> - </a:t>
              </a:r>
              <a:r>
                <a:rPr lang="ko-KR" altLang="en-US" sz="1600" dirty="0">
                  <a:solidFill>
                    <a:prstClr val="black"/>
                  </a:solidFill>
                </a:rPr>
                <a:t>없으면 </a:t>
              </a:r>
              <a:r>
                <a:rPr lang="ko-KR" altLang="en-US" sz="1600" dirty="0" smtClean="0">
                  <a:solidFill>
                    <a:prstClr val="black"/>
                  </a:solidFill>
                </a:rPr>
                <a:t>찾기 페이지 </a:t>
              </a:r>
              <a:r>
                <a:rPr lang="ko-KR" altLang="en-US" sz="1600" dirty="0">
                  <a:solidFill>
                    <a:prstClr val="black"/>
                  </a:solidFill>
                </a:rPr>
                <a:t>유지</a:t>
              </a:r>
              <a:endParaRPr lang="en-US" altLang="ko-KR" sz="1600" dirty="0">
                <a:solidFill>
                  <a:prstClr val="black"/>
                </a:solidFill>
              </a:endParaRPr>
            </a:p>
            <a:p>
              <a:r>
                <a:rPr lang="en-US" altLang="ko-KR" sz="1600" dirty="0">
                  <a:solidFill>
                    <a:prstClr val="black"/>
                  </a:solidFill>
                </a:rPr>
                <a:t>    (</a:t>
              </a:r>
              <a:r>
                <a:rPr lang="en-US" altLang="ko-KR" sz="1600" dirty="0" err="1">
                  <a:solidFill>
                    <a:prstClr val="black"/>
                  </a:solidFill>
                </a:rPr>
                <a:t>ck</a:t>
              </a:r>
              <a:r>
                <a:rPr lang="en-US" altLang="ko-KR" sz="1600" dirty="0">
                  <a:solidFill>
                    <a:prstClr val="black"/>
                  </a:solidFill>
                </a:rPr>
                <a:t> </a:t>
              </a:r>
              <a:r>
                <a:rPr lang="en-US" altLang="ko-KR" sz="1600" dirty="0" smtClean="0">
                  <a:solidFill>
                    <a:prstClr val="black"/>
                  </a:solidFill>
                </a:rPr>
                <a:t>– </a:t>
              </a:r>
              <a:r>
                <a:rPr lang="ko-KR" altLang="en-US" sz="1600" dirty="0" smtClean="0">
                  <a:solidFill>
                    <a:prstClr val="black"/>
                  </a:solidFill>
                </a:rPr>
                <a:t>정보 찾기 </a:t>
              </a:r>
              <a:r>
                <a:rPr lang="ko-KR" altLang="en-US" sz="1600" dirty="0">
                  <a:solidFill>
                    <a:prstClr val="black"/>
                  </a:solidFill>
                </a:rPr>
                <a:t>팝업 변수</a:t>
              </a:r>
              <a:r>
                <a:rPr lang="en-US" altLang="ko-KR" sz="1600" dirty="0">
                  <a:solidFill>
                    <a:prstClr val="black"/>
                  </a:solidFill>
                </a:rPr>
                <a:t>)</a:t>
              </a: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362359" y="863674"/>
            <a:ext cx="71845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prstClr val="black"/>
                </a:solidFill>
              </a:rPr>
              <a:t>Controller </a:t>
            </a:r>
            <a:r>
              <a:rPr lang="ko-KR" altLang="en-US" sz="2000" dirty="0" smtClean="0">
                <a:solidFill>
                  <a:prstClr val="black"/>
                </a:solidFill>
              </a:rPr>
              <a:t>단</a:t>
            </a:r>
            <a:endParaRPr lang="ko-KR" altLang="en-US" sz="2000" dirty="0">
              <a:solidFill>
                <a:prstClr val="black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PM ,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팀원</a:t>
            </a:r>
          </a:p>
        </p:txBody>
      </p:sp>
    </p:spTree>
    <p:extLst>
      <p:ext uri="{BB962C8B-B14F-4D97-AF65-F5344CB8AC3E}">
        <p14:creationId xmlns:p14="http://schemas.microsoft.com/office/powerpoint/2010/main" val="2338049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20257" y="832733"/>
            <a:ext cx="685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prstClr val="black"/>
                </a:solidFill>
              </a:rPr>
              <a:t>Repository</a:t>
            </a:r>
            <a:endParaRPr lang="ko-KR" altLang="en-US" sz="2400" dirty="0">
              <a:solidFill>
                <a:prstClr val="black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136963" y="909140"/>
            <a:ext cx="4677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prstClr val="black"/>
                </a:solidFill>
              </a:rPr>
              <a:t>Mapper</a:t>
            </a:r>
            <a:r>
              <a:rPr lang="ko-KR" altLang="en-US" dirty="0" smtClean="0">
                <a:solidFill>
                  <a:prstClr val="black"/>
                </a:solidFill>
              </a:rPr>
              <a:t>에서 동일한 </a:t>
            </a:r>
            <a:r>
              <a:rPr lang="en-US" altLang="ko-KR" dirty="0" smtClean="0">
                <a:solidFill>
                  <a:prstClr val="black"/>
                </a:solidFill>
              </a:rPr>
              <a:t>id</a:t>
            </a:r>
            <a:r>
              <a:rPr lang="ko-KR" altLang="en-US" dirty="0" smtClean="0">
                <a:solidFill>
                  <a:prstClr val="black"/>
                </a:solidFill>
              </a:rPr>
              <a:t>를 가진 </a:t>
            </a:r>
            <a:r>
              <a:rPr lang="en-US" altLang="ko-KR" dirty="0" smtClean="0">
                <a:solidFill>
                  <a:prstClr val="black"/>
                </a:solidFill>
              </a:rPr>
              <a:t>SQL</a:t>
            </a:r>
            <a:r>
              <a:rPr lang="ko-KR" altLang="en-US" dirty="0" smtClean="0">
                <a:solidFill>
                  <a:prstClr val="black"/>
                </a:solidFill>
              </a:rPr>
              <a:t>문 실행</a:t>
            </a:r>
            <a:endParaRPr lang="ko-KR" altLang="en-US" dirty="0">
              <a:solidFill>
                <a:prstClr val="black"/>
              </a:solidFill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546597" y="1370805"/>
            <a:ext cx="6627088" cy="2743434"/>
            <a:chOff x="546598" y="1606743"/>
            <a:chExt cx="6627088" cy="2743434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6598" y="1606743"/>
              <a:ext cx="5647373" cy="1521333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546598" y="3088293"/>
              <a:ext cx="6627088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>
                  <a:solidFill>
                    <a:prstClr val="black"/>
                  </a:solidFill>
                </a:rPr>
                <a:t>Counter – </a:t>
              </a:r>
              <a:r>
                <a:rPr lang="ko-KR" altLang="en-US" dirty="0" smtClean="0">
                  <a:solidFill>
                    <a:prstClr val="black"/>
                  </a:solidFill>
                </a:rPr>
                <a:t>회원정보의 수</a:t>
              </a:r>
              <a:endParaRPr lang="en-US" altLang="ko-KR" dirty="0" smtClean="0">
                <a:solidFill>
                  <a:prstClr val="black"/>
                </a:solidFill>
              </a:endParaRPr>
            </a:p>
            <a:p>
              <a:r>
                <a:rPr lang="en-US" altLang="ko-KR" sz="1600" dirty="0" smtClean="0">
                  <a:solidFill>
                    <a:prstClr val="black"/>
                  </a:solidFill>
                </a:rPr>
                <a:t>   - </a:t>
              </a:r>
              <a:r>
                <a:rPr lang="en-US" altLang="ko-KR" sz="1600" dirty="0" err="1" smtClean="0">
                  <a:solidFill>
                    <a:prstClr val="black"/>
                  </a:solidFill>
                </a:rPr>
                <a:t>sql</a:t>
              </a:r>
              <a:r>
                <a:rPr lang="en-US" altLang="ko-KR" sz="1600" dirty="0" smtClean="0">
                  <a:solidFill>
                    <a:prstClr val="black"/>
                  </a:solidFill>
                </a:rPr>
                <a:t> </a:t>
              </a:r>
              <a:r>
                <a:rPr lang="ko-KR" altLang="en-US" sz="1600" dirty="0" smtClean="0">
                  <a:solidFill>
                    <a:prstClr val="black"/>
                  </a:solidFill>
                </a:rPr>
                <a:t>결과가 </a:t>
              </a:r>
              <a:r>
                <a:rPr lang="en-US" altLang="ko-KR" sz="1600" dirty="0" smtClean="0">
                  <a:solidFill>
                    <a:prstClr val="black"/>
                  </a:solidFill>
                </a:rPr>
                <a:t>null</a:t>
              </a:r>
              <a:r>
                <a:rPr lang="ko-KR" altLang="en-US" sz="1600" dirty="0" smtClean="0">
                  <a:solidFill>
                    <a:prstClr val="black"/>
                  </a:solidFill>
                </a:rPr>
                <a:t>이라 에러가 발생해서 </a:t>
              </a:r>
              <a:r>
                <a:rPr lang="en-US" altLang="ko-KR" sz="1600" dirty="0" smtClean="0">
                  <a:solidFill>
                    <a:prstClr val="black"/>
                  </a:solidFill>
                </a:rPr>
                <a:t>count</a:t>
              </a:r>
              <a:r>
                <a:rPr lang="ko-KR" altLang="en-US" sz="1600" dirty="0" smtClean="0">
                  <a:solidFill>
                    <a:prstClr val="black"/>
                  </a:solidFill>
                </a:rPr>
                <a:t>값이 </a:t>
              </a:r>
              <a:r>
                <a:rPr lang="en-US" altLang="ko-KR" sz="1600" dirty="0" smtClean="0">
                  <a:solidFill>
                    <a:prstClr val="black"/>
                  </a:solidFill>
                </a:rPr>
                <a:t>0 </a:t>
              </a:r>
              <a:r>
                <a:rPr lang="ko-KR" altLang="en-US" sz="1600" dirty="0" smtClean="0">
                  <a:solidFill>
                    <a:prstClr val="black"/>
                  </a:solidFill>
                </a:rPr>
                <a:t>이 아닌 경우만</a:t>
              </a:r>
              <a:endParaRPr lang="en-US" altLang="ko-KR" sz="1600" dirty="0" smtClean="0">
                <a:solidFill>
                  <a:prstClr val="black"/>
                </a:solidFill>
              </a:endParaRPr>
            </a:p>
            <a:p>
              <a:r>
                <a:rPr lang="en-US" altLang="ko-KR" sz="1600" dirty="0" smtClean="0">
                  <a:solidFill>
                    <a:prstClr val="black"/>
                  </a:solidFill>
                </a:rPr>
                <a:t>   </a:t>
              </a:r>
              <a:r>
                <a:rPr lang="ko-KR" altLang="en-US" sz="1600" dirty="0" smtClean="0">
                  <a:solidFill>
                    <a:prstClr val="black"/>
                  </a:solidFill>
                </a:rPr>
                <a:t>   회원 정보 </a:t>
              </a:r>
              <a:r>
                <a:rPr lang="en-US" altLang="ko-KR" sz="1600" dirty="0" err="1" smtClean="0">
                  <a:solidFill>
                    <a:prstClr val="black"/>
                  </a:solidFill>
                </a:rPr>
                <a:t>selec</a:t>
              </a:r>
              <a:r>
                <a:rPr lang="ko-KR" altLang="en-US" sz="1600" dirty="0" smtClean="0">
                  <a:solidFill>
                    <a:prstClr val="black"/>
                  </a:solidFill>
                </a:rPr>
                <a:t>하는 </a:t>
              </a:r>
              <a:r>
                <a:rPr lang="en-US" altLang="ko-KR" sz="1600" dirty="0" err="1" smtClean="0">
                  <a:solidFill>
                    <a:prstClr val="black"/>
                  </a:solidFill>
                </a:rPr>
                <a:t>sql</a:t>
              </a:r>
              <a:r>
                <a:rPr lang="en-US" altLang="ko-KR" sz="1600" dirty="0" smtClean="0">
                  <a:solidFill>
                    <a:prstClr val="black"/>
                  </a:solidFill>
                </a:rPr>
                <a:t> </a:t>
              </a:r>
              <a:r>
                <a:rPr lang="ko-KR" altLang="en-US" sz="1600" dirty="0" smtClean="0">
                  <a:solidFill>
                    <a:prstClr val="black"/>
                  </a:solidFill>
                </a:rPr>
                <a:t>실행</a:t>
              </a:r>
              <a:endParaRPr lang="en-US" altLang="ko-KR" sz="1600" dirty="0" smtClean="0">
                <a:solidFill>
                  <a:prstClr val="black"/>
                </a:solidFill>
              </a:endParaRPr>
            </a:p>
            <a:p>
              <a:endParaRPr lang="en-US" altLang="ko-KR" sz="500" dirty="0" smtClean="0">
                <a:solidFill>
                  <a:prstClr val="black"/>
                </a:solidFill>
              </a:endParaRPr>
            </a:p>
            <a:p>
              <a:r>
                <a:rPr lang="en-US" altLang="ko-KR" dirty="0" err="1" smtClean="0">
                  <a:solidFill>
                    <a:prstClr val="black"/>
                  </a:solidFill>
                </a:rPr>
                <a:t>Infor</a:t>
              </a:r>
              <a:r>
                <a:rPr lang="en-US" altLang="ko-KR" dirty="0" smtClean="0">
                  <a:solidFill>
                    <a:prstClr val="black"/>
                  </a:solidFill>
                </a:rPr>
                <a:t> – </a:t>
              </a:r>
              <a:r>
                <a:rPr lang="ko-KR" altLang="en-US" dirty="0" smtClean="0">
                  <a:solidFill>
                    <a:prstClr val="black"/>
                  </a:solidFill>
                </a:rPr>
                <a:t>사원번호</a:t>
              </a:r>
              <a:r>
                <a:rPr lang="en-US" altLang="ko-KR" dirty="0" smtClean="0">
                  <a:solidFill>
                    <a:prstClr val="black"/>
                  </a:solidFill>
                </a:rPr>
                <a:t>/</a:t>
              </a:r>
              <a:r>
                <a:rPr lang="ko-KR" altLang="en-US" dirty="0" smtClean="0">
                  <a:solidFill>
                    <a:prstClr val="black"/>
                  </a:solidFill>
                </a:rPr>
                <a:t>비밀번호가 일치하는 사용자 정보</a:t>
              </a:r>
              <a:endParaRPr lang="en-US" altLang="ko-KR" dirty="0" smtClean="0">
                <a:solidFill>
                  <a:prstClr val="black"/>
                </a:solidFill>
              </a:endParaRPr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546597" y="4263936"/>
            <a:ext cx="8401459" cy="2337583"/>
            <a:chOff x="546597" y="4429532"/>
            <a:chExt cx="8401459" cy="2337583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6598" y="4429532"/>
              <a:ext cx="4335800" cy="798700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546597" y="5228232"/>
              <a:ext cx="8401459" cy="15388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prstClr val="black"/>
                  </a:solidFill>
                </a:rPr>
                <a:t>Counter – </a:t>
              </a:r>
              <a:r>
                <a:rPr lang="ko-KR" altLang="en-US" dirty="0" smtClean="0">
                  <a:solidFill>
                    <a:prstClr val="black"/>
                  </a:solidFill>
                </a:rPr>
                <a:t>사원번호의 </a:t>
              </a:r>
              <a:r>
                <a:rPr lang="ko-KR" altLang="en-US" dirty="0">
                  <a:solidFill>
                    <a:prstClr val="black"/>
                  </a:solidFill>
                </a:rPr>
                <a:t>수</a:t>
              </a:r>
              <a:endParaRPr lang="en-US" altLang="ko-KR" dirty="0">
                <a:solidFill>
                  <a:prstClr val="black"/>
                </a:solidFill>
              </a:endParaRPr>
            </a:p>
            <a:p>
              <a:r>
                <a:rPr lang="en-US" altLang="ko-KR" sz="1600" dirty="0">
                  <a:solidFill>
                    <a:prstClr val="black"/>
                  </a:solidFill>
                </a:rPr>
                <a:t>   - </a:t>
              </a:r>
              <a:r>
                <a:rPr lang="en-US" altLang="ko-KR" sz="1600" dirty="0" err="1">
                  <a:solidFill>
                    <a:prstClr val="black"/>
                  </a:solidFill>
                </a:rPr>
                <a:t>sql</a:t>
              </a:r>
              <a:r>
                <a:rPr lang="en-US" altLang="ko-KR" sz="1600" dirty="0">
                  <a:solidFill>
                    <a:prstClr val="black"/>
                  </a:solidFill>
                </a:rPr>
                <a:t> </a:t>
              </a:r>
              <a:r>
                <a:rPr lang="ko-KR" altLang="en-US" sz="1600" dirty="0">
                  <a:solidFill>
                    <a:prstClr val="black"/>
                  </a:solidFill>
                </a:rPr>
                <a:t>결과가 </a:t>
              </a:r>
              <a:r>
                <a:rPr lang="en-US" altLang="ko-KR" sz="1600" dirty="0">
                  <a:solidFill>
                    <a:prstClr val="black"/>
                  </a:solidFill>
                </a:rPr>
                <a:t>null</a:t>
              </a:r>
              <a:r>
                <a:rPr lang="ko-KR" altLang="en-US" sz="1600" dirty="0">
                  <a:solidFill>
                    <a:prstClr val="black"/>
                  </a:solidFill>
                </a:rPr>
                <a:t>이라 에러가 발생해서 </a:t>
              </a:r>
              <a:r>
                <a:rPr lang="en-US" altLang="ko-KR" sz="1600" dirty="0">
                  <a:solidFill>
                    <a:prstClr val="black"/>
                  </a:solidFill>
                </a:rPr>
                <a:t>count</a:t>
              </a:r>
              <a:r>
                <a:rPr lang="ko-KR" altLang="en-US" sz="1600" dirty="0">
                  <a:solidFill>
                    <a:prstClr val="black"/>
                  </a:solidFill>
                </a:rPr>
                <a:t>값이 </a:t>
              </a:r>
              <a:r>
                <a:rPr lang="en-US" altLang="ko-KR" sz="1600" dirty="0">
                  <a:solidFill>
                    <a:prstClr val="black"/>
                  </a:solidFill>
                </a:rPr>
                <a:t>0 </a:t>
              </a:r>
              <a:r>
                <a:rPr lang="ko-KR" altLang="en-US" sz="1600" dirty="0">
                  <a:solidFill>
                    <a:prstClr val="black"/>
                  </a:solidFill>
                </a:rPr>
                <a:t>이 아닌 경우만</a:t>
              </a:r>
              <a:endParaRPr lang="en-US" altLang="ko-KR" sz="1600" dirty="0">
                <a:solidFill>
                  <a:prstClr val="black"/>
                </a:solidFill>
              </a:endParaRPr>
            </a:p>
            <a:p>
              <a:r>
                <a:rPr lang="en-US" altLang="ko-KR" sz="1600" dirty="0">
                  <a:solidFill>
                    <a:prstClr val="black"/>
                  </a:solidFill>
                </a:rPr>
                <a:t>   </a:t>
              </a:r>
              <a:r>
                <a:rPr lang="ko-KR" altLang="en-US" sz="1600" dirty="0">
                  <a:solidFill>
                    <a:prstClr val="black"/>
                  </a:solidFill>
                </a:rPr>
                <a:t>   회원 정보 </a:t>
              </a:r>
              <a:r>
                <a:rPr lang="en-US" altLang="ko-KR" sz="1600" dirty="0" err="1">
                  <a:solidFill>
                    <a:prstClr val="black"/>
                  </a:solidFill>
                </a:rPr>
                <a:t>selec</a:t>
              </a:r>
              <a:r>
                <a:rPr lang="ko-KR" altLang="en-US" sz="1600" dirty="0">
                  <a:solidFill>
                    <a:prstClr val="black"/>
                  </a:solidFill>
                </a:rPr>
                <a:t>하는 </a:t>
              </a:r>
              <a:r>
                <a:rPr lang="en-US" altLang="ko-KR" sz="1600" dirty="0" err="1">
                  <a:solidFill>
                    <a:prstClr val="black"/>
                  </a:solidFill>
                </a:rPr>
                <a:t>sql</a:t>
              </a:r>
              <a:r>
                <a:rPr lang="en-US" altLang="ko-KR" sz="1600" dirty="0">
                  <a:solidFill>
                    <a:prstClr val="black"/>
                  </a:solidFill>
                </a:rPr>
                <a:t> </a:t>
              </a:r>
              <a:r>
                <a:rPr lang="ko-KR" altLang="en-US" sz="1600" dirty="0" smtClean="0">
                  <a:solidFill>
                    <a:prstClr val="black"/>
                  </a:solidFill>
                </a:rPr>
                <a:t>실행</a:t>
              </a:r>
              <a:endParaRPr lang="en-US" altLang="ko-KR" sz="1600" dirty="0" smtClean="0">
                <a:solidFill>
                  <a:prstClr val="black"/>
                </a:solidFill>
              </a:endParaRPr>
            </a:p>
            <a:p>
              <a:endParaRPr lang="en-US" altLang="ko-KR" sz="500" dirty="0" smtClean="0">
                <a:solidFill>
                  <a:prstClr val="black"/>
                </a:solidFill>
              </a:endParaRPr>
            </a:p>
            <a:p>
              <a:r>
                <a:rPr lang="en-US" altLang="ko-KR" dirty="0" err="1" smtClean="0">
                  <a:solidFill>
                    <a:prstClr val="black"/>
                  </a:solidFill>
                </a:rPr>
                <a:t>Eno</a:t>
              </a:r>
              <a:r>
                <a:rPr lang="en-US" altLang="ko-KR" dirty="0" smtClean="0">
                  <a:solidFill>
                    <a:prstClr val="black"/>
                  </a:solidFill>
                </a:rPr>
                <a:t> – </a:t>
              </a:r>
              <a:r>
                <a:rPr lang="ko-KR" altLang="en-US" dirty="0" smtClean="0">
                  <a:solidFill>
                    <a:prstClr val="black"/>
                  </a:solidFill>
                </a:rPr>
                <a:t>이름</a:t>
              </a:r>
              <a:r>
                <a:rPr lang="en-US" altLang="ko-KR" dirty="0" smtClean="0">
                  <a:solidFill>
                    <a:prstClr val="black"/>
                  </a:solidFill>
                </a:rPr>
                <a:t>/</a:t>
              </a:r>
              <a:r>
                <a:rPr lang="ko-KR" altLang="en-US" dirty="0" err="1" smtClean="0">
                  <a:solidFill>
                    <a:prstClr val="black"/>
                  </a:solidFill>
                </a:rPr>
                <a:t>이메일이</a:t>
              </a:r>
              <a:r>
                <a:rPr lang="ko-KR" altLang="en-US" dirty="0" smtClean="0">
                  <a:solidFill>
                    <a:prstClr val="black"/>
                  </a:solidFill>
                </a:rPr>
                <a:t> 일치하는 사원번호 출력</a:t>
              </a:r>
              <a:endParaRPr lang="en-US" altLang="ko-KR" dirty="0">
                <a:solidFill>
                  <a:prstClr val="black"/>
                </a:solidFill>
              </a:endParaRPr>
            </a:p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</p:grpSp>
      <p:sp>
        <p:nvSpPr>
          <p:cNvPr id="15" name="직사각형 14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PM ,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팀원</a:t>
            </a:r>
          </a:p>
        </p:txBody>
      </p:sp>
    </p:spTree>
    <p:extLst>
      <p:ext uri="{BB962C8B-B14F-4D97-AF65-F5344CB8AC3E}">
        <p14:creationId xmlns:p14="http://schemas.microsoft.com/office/powerpoint/2010/main" val="2977619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20257" y="867446"/>
            <a:ext cx="685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 smtClean="0">
                <a:solidFill>
                  <a:prstClr val="black"/>
                </a:solidFill>
              </a:rPr>
              <a:t>Mybatis</a:t>
            </a:r>
            <a:r>
              <a:rPr lang="en-US" altLang="ko-KR" sz="2400" dirty="0" smtClean="0">
                <a:solidFill>
                  <a:prstClr val="black"/>
                </a:solidFill>
              </a:rPr>
              <a:t> – SQL</a:t>
            </a:r>
            <a:endParaRPr lang="ko-KR" altLang="en-US" sz="2400" dirty="0">
              <a:solidFill>
                <a:prstClr val="black"/>
              </a:solidFill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382120" y="1552227"/>
            <a:ext cx="8371523" cy="4492329"/>
            <a:chOff x="382120" y="1257591"/>
            <a:chExt cx="8371523" cy="4492329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0257" y="1257591"/>
              <a:ext cx="7124700" cy="1802130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120" y="3237165"/>
              <a:ext cx="8371523" cy="2064068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761181" y="5380588"/>
              <a:ext cx="7613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>
                  <a:solidFill>
                    <a:prstClr val="black"/>
                  </a:solidFill>
                </a:rPr>
                <a:t>Select </a:t>
              </a:r>
              <a:r>
                <a:rPr lang="ko-KR" altLang="en-US" dirty="0" smtClean="0">
                  <a:solidFill>
                    <a:prstClr val="black"/>
                  </a:solidFill>
                </a:rPr>
                <a:t>문으로 입력된 정보와 일치하는 정보 출력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</p:grpSp>
      <p:sp>
        <p:nvSpPr>
          <p:cNvPr id="12" name="직사각형 11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PM ,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팀원</a:t>
            </a:r>
          </a:p>
        </p:txBody>
      </p:sp>
    </p:spTree>
    <p:extLst>
      <p:ext uri="{BB962C8B-B14F-4D97-AF65-F5344CB8AC3E}">
        <p14:creationId xmlns:p14="http://schemas.microsoft.com/office/powerpoint/2010/main" val="3997582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20257" y="867446"/>
            <a:ext cx="685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prstClr val="black"/>
                </a:solidFill>
              </a:rPr>
              <a:t>Service – </a:t>
            </a:r>
            <a:r>
              <a:rPr lang="en-US" altLang="ko-KR" sz="2400" dirty="0" err="1" smtClean="0">
                <a:solidFill>
                  <a:prstClr val="black"/>
                </a:solidFill>
              </a:rPr>
              <a:t>sql</a:t>
            </a:r>
            <a:r>
              <a:rPr lang="en-US" altLang="ko-KR" sz="2400" dirty="0" smtClean="0">
                <a:solidFill>
                  <a:prstClr val="black"/>
                </a:solidFill>
              </a:rPr>
              <a:t>, controller</a:t>
            </a:r>
            <a:r>
              <a:rPr lang="ko-KR" altLang="en-US" sz="2400" dirty="0" smtClean="0">
                <a:solidFill>
                  <a:prstClr val="black"/>
                </a:solidFill>
              </a:rPr>
              <a:t> 필요 정보 처리</a:t>
            </a:r>
            <a:endParaRPr lang="ko-KR" altLang="en-US" sz="2400" dirty="0">
              <a:solidFill>
                <a:prstClr val="black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257" y="1408466"/>
            <a:ext cx="5574030" cy="146685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499" y="3279409"/>
            <a:ext cx="4563999" cy="44948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257" y="4364136"/>
            <a:ext cx="6108383" cy="175183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275802" y="1882234"/>
            <a:ext cx="314971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>
                <a:solidFill>
                  <a:prstClr val="black"/>
                </a:solidFill>
              </a:rPr>
              <a:t>DataBase</a:t>
            </a:r>
            <a:r>
              <a:rPr lang="en-US" altLang="ko-KR" dirty="0" smtClean="0">
                <a:solidFill>
                  <a:prstClr val="black"/>
                </a:solidFill>
              </a:rPr>
              <a:t> </a:t>
            </a:r>
            <a:r>
              <a:rPr lang="ko-KR" altLang="en-US" dirty="0" smtClean="0">
                <a:solidFill>
                  <a:prstClr val="black"/>
                </a:solidFill>
              </a:rPr>
              <a:t>연결</a:t>
            </a:r>
            <a:endParaRPr lang="en-US" altLang="ko-KR" dirty="0" smtClean="0">
              <a:solidFill>
                <a:prstClr val="black"/>
              </a:solidFill>
            </a:endParaRPr>
          </a:p>
          <a:p>
            <a:endParaRPr lang="en-US" altLang="ko-KR" dirty="0" smtClean="0">
              <a:solidFill>
                <a:prstClr val="black"/>
              </a:solidFill>
            </a:endParaRPr>
          </a:p>
          <a:p>
            <a:endParaRPr lang="en-US" altLang="ko-KR" dirty="0" smtClean="0">
              <a:solidFill>
                <a:prstClr val="black"/>
              </a:solidFill>
            </a:endParaRPr>
          </a:p>
          <a:p>
            <a:endParaRPr lang="en-US" altLang="ko-KR" dirty="0" smtClean="0">
              <a:solidFill>
                <a:prstClr val="black"/>
              </a:solidFill>
            </a:endParaRPr>
          </a:p>
          <a:p>
            <a:r>
              <a:rPr lang="en-US" altLang="ko-KR" dirty="0" smtClean="0">
                <a:solidFill>
                  <a:prstClr val="black"/>
                </a:solidFill>
              </a:rPr>
              <a:t>Count</a:t>
            </a:r>
          </a:p>
          <a:p>
            <a:r>
              <a:rPr lang="en-US" altLang="ko-KR" dirty="0">
                <a:solidFill>
                  <a:prstClr val="black"/>
                </a:solidFill>
              </a:rPr>
              <a:t> </a:t>
            </a:r>
            <a:r>
              <a:rPr lang="en-US" altLang="ko-KR" dirty="0" smtClean="0">
                <a:solidFill>
                  <a:prstClr val="black"/>
                </a:solidFill>
              </a:rPr>
              <a:t>- </a:t>
            </a:r>
            <a:r>
              <a:rPr lang="ko-KR" altLang="en-US" dirty="0" smtClean="0">
                <a:solidFill>
                  <a:prstClr val="black"/>
                </a:solidFill>
              </a:rPr>
              <a:t>일치하는 회원정보 확인</a:t>
            </a:r>
            <a:endParaRPr lang="en-US" altLang="ko-KR" dirty="0" smtClean="0">
              <a:solidFill>
                <a:prstClr val="black"/>
              </a:solidFill>
            </a:endParaRPr>
          </a:p>
          <a:p>
            <a:endParaRPr lang="en-US" altLang="ko-KR" dirty="0" smtClean="0">
              <a:solidFill>
                <a:prstClr val="black"/>
              </a:solidFill>
            </a:endParaRPr>
          </a:p>
          <a:p>
            <a:endParaRPr lang="en-US" altLang="ko-KR" dirty="0">
              <a:solidFill>
                <a:prstClr val="black"/>
              </a:solidFill>
            </a:endParaRPr>
          </a:p>
          <a:p>
            <a:r>
              <a:rPr lang="en-US" altLang="ko-KR" dirty="0" smtClean="0">
                <a:solidFill>
                  <a:prstClr val="black"/>
                </a:solidFill>
              </a:rPr>
              <a:t>If</a:t>
            </a:r>
            <a:r>
              <a:rPr lang="ko-KR" altLang="en-US" dirty="0" smtClean="0">
                <a:solidFill>
                  <a:prstClr val="black"/>
                </a:solidFill>
              </a:rPr>
              <a:t>문</a:t>
            </a:r>
            <a:endParaRPr lang="en-US" altLang="ko-KR" dirty="0" smtClean="0">
              <a:solidFill>
                <a:prstClr val="black"/>
              </a:solidFill>
            </a:endParaRPr>
          </a:p>
          <a:p>
            <a:r>
              <a:rPr lang="en-US" altLang="ko-KR" dirty="0">
                <a:solidFill>
                  <a:prstClr val="black"/>
                </a:solidFill>
              </a:rPr>
              <a:t> </a:t>
            </a:r>
            <a:r>
              <a:rPr lang="en-US" altLang="ko-KR" dirty="0" smtClean="0">
                <a:solidFill>
                  <a:prstClr val="black"/>
                </a:solidFill>
              </a:rPr>
              <a:t>- </a:t>
            </a:r>
            <a:r>
              <a:rPr lang="ko-KR" altLang="en-US" dirty="0" smtClean="0">
                <a:solidFill>
                  <a:prstClr val="black"/>
                </a:solidFill>
              </a:rPr>
              <a:t>회원정보가 있으면</a:t>
            </a:r>
            <a:endParaRPr lang="en-US" altLang="ko-KR" dirty="0" smtClean="0">
              <a:solidFill>
                <a:prstClr val="black"/>
              </a:solidFill>
            </a:endParaRPr>
          </a:p>
          <a:p>
            <a:r>
              <a:rPr lang="en-US" altLang="ko-KR" dirty="0">
                <a:solidFill>
                  <a:prstClr val="black"/>
                </a:solidFill>
              </a:rPr>
              <a:t> </a:t>
            </a:r>
            <a:r>
              <a:rPr lang="en-US" altLang="ko-KR" dirty="0" smtClean="0">
                <a:solidFill>
                  <a:prstClr val="black"/>
                </a:solidFill>
              </a:rPr>
              <a:t> </a:t>
            </a:r>
            <a:r>
              <a:rPr lang="ko-KR" altLang="en-US" dirty="0" smtClean="0">
                <a:solidFill>
                  <a:prstClr val="black"/>
                </a:solidFill>
              </a:rPr>
              <a:t> </a:t>
            </a:r>
            <a:r>
              <a:rPr lang="en-US" altLang="ko-KR" dirty="0" smtClean="0">
                <a:solidFill>
                  <a:prstClr val="black"/>
                </a:solidFill>
              </a:rPr>
              <a:t>select </a:t>
            </a:r>
            <a:r>
              <a:rPr lang="en-US" altLang="ko-KR" dirty="0" err="1" smtClean="0">
                <a:solidFill>
                  <a:prstClr val="black"/>
                </a:solidFill>
              </a:rPr>
              <a:t>sql</a:t>
            </a:r>
            <a:r>
              <a:rPr lang="ko-KR" altLang="en-US" dirty="0" smtClean="0">
                <a:solidFill>
                  <a:prstClr val="black"/>
                </a:solidFill>
              </a:rPr>
              <a:t>문 실행</a:t>
            </a:r>
            <a:endParaRPr lang="en-US" altLang="ko-KR" dirty="0" smtClean="0">
              <a:solidFill>
                <a:prstClr val="black"/>
              </a:solidFill>
            </a:endParaRPr>
          </a:p>
          <a:p>
            <a:r>
              <a:rPr lang="en-US" altLang="ko-KR" dirty="0">
                <a:solidFill>
                  <a:prstClr val="black"/>
                </a:solidFill>
              </a:rPr>
              <a:t> </a:t>
            </a:r>
            <a:r>
              <a:rPr lang="en-US" altLang="ko-KR" dirty="0" smtClean="0">
                <a:solidFill>
                  <a:prstClr val="black"/>
                </a:solidFill>
              </a:rPr>
              <a:t>- </a:t>
            </a:r>
            <a:r>
              <a:rPr lang="ko-KR" altLang="en-US" dirty="0" smtClean="0">
                <a:solidFill>
                  <a:prstClr val="black"/>
                </a:solidFill>
              </a:rPr>
              <a:t>세션으로 사용하는 </a:t>
            </a:r>
            <a:endParaRPr lang="en-US" altLang="ko-KR" dirty="0" smtClean="0">
              <a:solidFill>
                <a:prstClr val="black"/>
              </a:solidFill>
            </a:endParaRPr>
          </a:p>
          <a:p>
            <a:r>
              <a:rPr lang="en-US" altLang="ko-KR" dirty="0">
                <a:solidFill>
                  <a:prstClr val="black"/>
                </a:solidFill>
              </a:rPr>
              <a:t> </a:t>
            </a:r>
            <a:r>
              <a:rPr lang="en-US" altLang="ko-KR" dirty="0" smtClean="0">
                <a:solidFill>
                  <a:prstClr val="black"/>
                </a:solidFill>
              </a:rPr>
              <a:t>  </a:t>
            </a:r>
            <a:r>
              <a:rPr lang="en-US" altLang="ko-KR" dirty="0" err="1" smtClean="0">
                <a:solidFill>
                  <a:prstClr val="black"/>
                </a:solidFill>
              </a:rPr>
              <a:t>mno</a:t>
            </a:r>
            <a:r>
              <a:rPr lang="ko-KR" altLang="en-US" dirty="0" smtClean="0">
                <a:solidFill>
                  <a:prstClr val="black"/>
                </a:solidFill>
              </a:rPr>
              <a:t>값 </a:t>
            </a:r>
            <a:r>
              <a:rPr lang="en-US" altLang="ko-KR" dirty="0" smtClean="0">
                <a:solidFill>
                  <a:prstClr val="black"/>
                </a:solidFill>
              </a:rPr>
              <a:t>return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PM ,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팀원</a:t>
            </a:r>
          </a:p>
        </p:txBody>
      </p:sp>
    </p:spTree>
    <p:extLst>
      <p:ext uri="{BB962C8B-B14F-4D97-AF65-F5344CB8AC3E}">
        <p14:creationId xmlns:p14="http://schemas.microsoft.com/office/powerpoint/2010/main" val="3891868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20257" y="867446"/>
            <a:ext cx="685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prstClr val="black"/>
                </a:solidFill>
              </a:rPr>
              <a:t>Service – </a:t>
            </a:r>
            <a:r>
              <a:rPr lang="en-US" altLang="ko-KR" sz="2400" dirty="0" err="1" smtClean="0">
                <a:solidFill>
                  <a:prstClr val="black"/>
                </a:solidFill>
              </a:rPr>
              <a:t>sql</a:t>
            </a:r>
            <a:r>
              <a:rPr lang="en-US" altLang="ko-KR" sz="2400" dirty="0" smtClean="0">
                <a:solidFill>
                  <a:prstClr val="black"/>
                </a:solidFill>
              </a:rPr>
              <a:t>, controller</a:t>
            </a:r>
            <a:r>
              <a:rPr lang="ko-KR" altLang="en-US" sz="2400" dirty="0" smtClean="0">
                <a:solidFill>
                  <a:prstClr val="black"/>
                </a:solidFill>
              </a:rPr>
              <a:t> 필요 정보 처리</a:t>
            </a:r>
            <a:endParaRPr lang="ko-KR" altLang="en-US" sz="2400" dirty="0">
              <a:solidFill>
                <a:prstClr val="black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257" y="1644708"/>
            <a:ext cx="3953161" cy="73761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720" y="2960345"/>
            <a:ext cx="4782979" cy="55321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720" y="4129913"/>
            <a:ext cx="4806030" cy="147523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352077" y="1775343"/>
            <a:ext cx="349800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>
                <a:solidFill>
                  <a:prstClr val="black"/>
                </a:solidFill>
              </a:rPr>
              <a:t>DataBase</a:t>
            </a:r>
            <a:r>
              <a:rPr lang="en-US" altLang="ko-KR" dirty="0" smtClean="0">
                <a:solidFill>
                  <a:prstClr val="black"/>
                </a:solidFill>
              </a:rPr>
              <a:t> </a:t>
            </a:r>
            <a:r>
              <a:rPr lang="ko-KR" altLang="en-US" dirty="0" smtClean="0">
                <a:solidFill>
                  <a:prstClr val="black"/>
                </a:solidFill>
              </a:rPr>
              <a:t>연결</a:t>
            </a:r>
            <a:endParaRPr lang="en-US" altLang="ko-KR" dirty="0" smtClean="0">
              <a:solidFill>
                <a:prstClr val="black"/>
              </a:solidFill>
            </a:endParaRPr>
          </a:p>
          <a:p>
            <a:endParaRPr lang="en-US" altLang="ko-KR" dirty="0" smtClean="0">
              <a:solidFill>
                <a:prstClr val="black"/>
              </a:solidFill>
            </a:endParaRPr>
          </a:p>
          <a:p>
            <a:endParaRPr lang="en-US" altLang="ko-KR" dirty="0" smtClean="0">
              <a:solidFill>
                <a:prstClr val="black"/>
              </a:solidFill>
            </a:endParaRPr>
          </a:p>
          <a:p>
            <a:endParaRPr lang="en-US" altLang="ko-KR" dirty="0" smtClean="0">
              <a:solidFill>
                <a:prstClr val="black"/>
              </a:solidFill>
            </a:endParaRPr>
          </a:p>
          <a:p>
            <a:r>
              <a:rPr lang="en-US" altLang="ko-KR" dirty="0" smtClean="0">
                <a:solidFill>
                  <a:prstClr val="black"/>
                </a:solidFill>
              </a:rPr>
              <a:t>Count</a:t>
            </a:r>
          </a:p>
          <a:p>
            <a:r>
              <a:rPr lang="en-US" altLang="ko-KR" dirty="0">
                <a:solidFill>
                  <a:prstClr val="black"/>
                </a:solidFill>
              </a:rPr>
              <a:t> </a:t>
            </a:r>
            <a:r>
              <a:rPr lang="en-US" altLang="ko-KR" dirty="0" smtClean="0">
                <a:solidFill>
                  <a:prstClr val="black"/>
                </a:solidFill>
              </a:rPr>
              <a:t>- </a:t>
            </a:r>
            <a:r>
              <a:rPr lang="ko-KR" altLang="en-US" dirty="0" smtClean="0">
                <a:solidFill>
                  <a:prstClr val="black"/>
                </a:solidFill>
              </a:rPr>
              <a:t>일치하는 사원번호 수 확인</a:t>
            </a:r>
            <a:endParaRPr lang="en-US" altLang="ko-KR" dirty="0" smtClean="0">
              <a:solidFill>
                <a:prstClr val="black"/>
              </a:solidFill>
            </a:endParaRPr>
          </a:p>
          <a:p>
            <a:endParaRPr lang="en-US" altLang="ko-KR" dirty="0" smtClean="0">
              <a:solidFill>
                <a:prstClr val="black"/>
              </a:solidFill>
            </a:endParaRPr>
          </a:p>
          <a:p>
            <a:endParaRPr lang="en-US" altLang="ko-KR" dirty="0">
              <a:solidFill>
                <a:prstClr val="black"/>
              </a:solidFill>
            </a:endParaRPr>
          </a:p>
          <a:p>
            <a:r>
              <a:rPr lang="en-US" altLang="ko-KR" dirty="0" smtClean="0">
                <a:solidFill>
                  <a:prstClr val="black"/>
                </a:solidFill>
              </a:rPr>
              <a:t>If</a:t>
            </a:r>
            <a:r>
              <a:rPr lang="ko-KR" altLang="en-US" dirty="0" smtClean="0">
                <a:solidFill>
                  <a:prstClr val="black"/>
                </a:solidFill>
              </a:rPr>
              <a:t>문</a:t>
            </a:r>
            <a:endParaRPr lang="en-US" altLang="ko-KR" dirty="0" smtClean="0">
              <a:solidFill>
                <a:prstClr val="black"/>
              </a:solidFill>
            </a:endParaRPr>
          </a:p>
          <a:p>
            <a:r>
              <a:rPr lang="en-US" altLang="ko-KR" dirty="0">
                <a:solidFill>
                  <a:prstClr val="black"/>
                </a:solidFill>
              </a:rPr>
              <a:t> </a:t>
            </a:r>
            <a:r>
              <a:rPr lang="en-US" altLang="ko-KR" dirty="0" smtClean="0">
                <a:solidFill>
                  <a:prstClr val="black"/>
                </a:solidFill>
              </a:rPr>
              <a:t>- </a:t>
            </a:r>
            <a:r>
              <a:rPr lang="ko-KR" altLang="en-US" dirty="0" smtClean="0">
                <a:solidFill>
                  <a:prstClr val="black"/>
                </a:solidFill>
              </a:rPr>
              <a:t>사원번호가 있으면</a:t>
            </a:r>
            <a:endParaRPr lang="en-US" altLang="ko-KR" dirty="0" smtClean="0">
              <a:solidFill>
                <a:prstClr val="black"/>
              </a:solidFill>
            </a:endParaRPr>
          </a:p>
          <a:p>
            <a:r>
              <a:rPr lang="en-US" altLang="ko-KR" dirty="0">
                <a:solidFill>
                  <a:prstClr val="black"/>
                </a:solidFill>
              </a:rPr>
              <a:t> </a:t>
            </a:r>
            <a:r>
              <a:rPr lang="en-US" altLang="ko-KR" dirty="0" smtClean="0">
                <a:solidFill>
                  <a:prstClr val="black"/>
                </a:solidFill>
              </a:rPr>
              <a:t> </a:t>
            </a:r>
            <a:r>
              <a:rPr lang="ko-KR" altLang="en-US" dirty="0" smtClean="0">
                <a:solidFill>
                  <a:prstClr val="black"/>
                </a:solidFill>
              </a:rPr>
              <a:t> </a:t>
            </a:r>
            <a:r>
              <a:rPr lang="en-US" altLang="ko-KR" dirty="0" smtClean="0">
                <a:solidFill>
                  <a:prstClr val="black"/>
                </a:solidFill>
              </a:rPr>
              <a:t>select </a:t>
            </a:r>
            <a:r>
              <a:rPr lang="en-US" altLang="ko-KR" dirty="0" err="1" smtClean="0">
                <a:solidFill>
                  <a:prstClr val="black"/>
                </a:solidFill>
              </a:rPr>
              <a:t>sql</a:t>
            </a:r>
            <a:r>
              <a:rPr lang="ko-KR" altLang="en-US" dirty="0" smtClean="0">
                <a:solidFill>
                  <a:prstClr val="black"/>
                </a:solidFill>
              </a:rPr>
              <a:t>문 실행</a:t>
            </a:r>
            <a:endParaRPr lang="en-US" altLang="ko-KR" dirty="0" smtClean="0">
              <a:solidFill>
                <a:prstClr val="black"/>
              </a:solidFill>
            </a:endParaRPr>
          </a:p>
          <a:p>
            <a:r>
              <a:rPr lang="en-US" altLang="ko-KR" dirty="0">
                <a:solidFill>
                  <a:prstClr val="black"/>
                </a:solidFill>
              </a:rPr>
              <a:t> </a:t>
            </a:r>
            <a:r>
              <a:rPr lang="en-US" altLang="ko-KR" dirty="0" smtClean="0">
                <a:solidFill>
                  <a:prstClr val="black"/>
                </a:solidFill>
              </a:rPr>
              <a:t>- </a:t>
            </a:r>
            <a:r>
              <a:rPr lang="en-US" altLang="ko-KR" dirty="0" err="1" smtClean="0">
                <a:solidFill>
                  <a:prstClr val="black"/>
                </a:solidFill>
              </a:rPr>
              <a:t>contorller</a:t>
            </a:r>
            <a:r>
              <a:rPr lang="ko-KR" altLang="en-US" dirty="0" smtClean="0">
                <a:solidFill>
                  <a:prstClr val="black"/>
                </a:solidFill>
              </a:rPr>
              <a:t>에서 </a:t>
            </a:r>
            <a:r>
              <a:rPr lang="en-US" altLang="ko-KR" dirty="0" smtClean="0">
                <a:solidFill>
                  <a:prstClr val="black"/>
                </a:solidFill>
              </a:rPr>
              <a:t>view</a:t>
            </a:r>
            <a:r>
              <a:rPr lang="ko-KR" altLang="en-US" dirty="0" smtClean="0">
                <a:solidFill>
                  <a:prstClr val="black"/>
                </a:solidFill>
              </a:rPr>
              <a:t>단에 보낼</a:t>
            </a:r>
            <a:endParaRPr lang="en-US" altLang="ko-KR" dirty="0" smtClean="0">
              <a:solidFill>
                <a:prstClr val="black"/>
              </a:solidFill>
            </a:endParaRPr>
          </a:p>
          <a:p>
            <a:r>
              <a:rPr lang="en-US" altLang="ko-KR" dirty="0" smtClean="0">
                <a:solidFill>
                  <a:prstClr val="black"/>
                </a:solidFill>
              </a:rPr>
              <a:t>   </a:t>
            </a:r>
            <a:r>
              <a:rPr lang="en-US" altLang="ko-KR" dirty="0" err="1" smtClean="0">
                <a:solidFill>
                  <a:prstClr val="black"/>
                </a:solidFill>
              </a:rPr>
              <a:t>Eno</a:t>
            </a:r>
            <a:r>
              <a:rPr lang="ko-KR" altLang="en-US" dirty="0" smtClean="0">
                <a:solidFill>
                  <a:prstClr val="black"/>
                </a:solidFill>
              </a:rPr>
              <a:t>값 </a:t>
            </a:r>
            <a:r>
              <a:rPr lang="en-US" altLang="ko-KR" dirty="0" smtClean="0">
                <a:solidFill>
                  <a:prstClr val="black"/>
                </a:solidFill>
              </a:rPr>
              <a:t>return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PM ,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팀원</a:t>
            </a:r>
          </a:p>
        </p:txBody>
      </p:sp>
    </p:spTree>
    <p:extLst>
      <p:ext uri="{BB962C8B-B14F-4D97-AF65-F5344CB8AC3E}">
        <p14:creationId xmlns:p14="http://schemas.microsoft.com/office/powerpoint/2010/main" val="400880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4761" y="1582552"/>
            <a:ext cx="4863656" cy="442569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19732" y="638030"/>
            <a:ext cx="78703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prstClr val="black"/>
                </a:solidFill>
              </a:rPr>
              <a:t>View - </a:t>
            </a:r>
            <a:r>
              <a:rPr lang="ko-KR" altLang="en-US" dirty="0" smtClean="0">
                <a:solidFill>
                  <a:prstClr val="black"/>
                </a:solidFill>
              </a:rPr>
              <a:t>메인</a:t>
            </a:r>
            <a:r>
              <a:rPr lang="en-US" altLang="ko-KR" dirty="0" smtClean="0">
                <a:solidFill>
                  <a:prstClr val="black"/>
                </a:solidFill>
              </a:rPr>
              <a:t>(</a:t>
            </a:r>
            <a:r>
              <a:rPr lang="ko-KR" altLang="en-US" dirty="0" smtClean="0">
                <a:solidFill>
                  <a:prstClr val="black"/>
                </a:solidFill>
              </a:rPr>
              <a:t>로그인</a:t>
            </a:r>
            <a:r>
              <a:rPr lang="en-US" altLang="ko-KR" dirty="0" smtClean="0">
                <a:solidFill>
                  <a:prstClr val="black"/>
                </a:solidFill>
              </a:rPr>
              <a:t>) </a:t>
            </a:r>
            <a:r>
              <a:rPr lang="ko-KR" altLang="en-US" dirty="0" smtClean="0">
                <a:solidFill>
                  <a:prstClr val="black"/>
                </a:solidFill>
              </a:rPr>
              <a:t>페이지</a:t>
            </a:r>
            <a:endParaRPr lang="en-US" altLang="ko-KR" dirty="0" smtClean="0">
              <a:solidFill>
                <a:prstClr val="black"/>
              </a:solidFill>
            </a:endParaRPr>
          </a:p>
          <a:p>
            <a:r>
              <a:rPr lang="en-US" altLang="ko-KR" dirty="0" smtClean="0">
                <a:solidFill>
                  <a:prstClr val="black"/>
                </a:solidFill>
              </a:rPr>
              <a:t>       - </a:t>
            </a:r>
            <a:r>
              <a:rPr lang="ko-KR" altLang="en-US" dirty="0" smtClean="0">
                <a:solidFill>
                  <a:prstClr val="black"/>
                </a:solidFill>
              </a:rPr>
              <a:t>쿠키를 이용한 사원번호 저장</a:t>
            </a:r>
            <a:endParaRPr lang="ko-KR" altLang="en-US" dirty="0">
              <a:solidFill>
                <a:prstClr val="black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732" y="1428437"/>
            <a:ext cx="8496300" cy="4733925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PM ,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팀원</a:t>
            </a:r>
          </a:p>
        </p:txBody>
      </p:sp>
    </p:spTree>
    <p:extLst>
      <p:ext uri="{BB962C8B-B14F-4D97-AF65-F5344CB8AC3E}">
        <p14:creationId xmlns:p14="http://schemas.microsoft.com/office/powerpoint/2010/main" val="1714164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" y="2838095"/>
            <a:ext cx="9143999" cy="557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T</a:t>
            </a:r>
            <a:r>
              <a:rPr lang="en-US" altLang="ko-KR" sz="3200" dirty="0" smtClean="0">
                <a:solidFill>
                  <a:srgbClr val="94C3BB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opic </a:t>
            </a:r>
            <a:r>
              <a:rPr lang="en-US" altLang="ko-KR" sz="32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S</a:t>
            </a:r>
            <a:r>
              <a:rPr lang="en-US" altLang="ko-KR" sz="3200" dirty="0" smtClean="0">
                <a:solidFill>
                  <a:srgbClr val="94C3BB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election</a:t>
            </a:r>
            <a:endParaRPr lang="ko-KR" altLang="en-US" sz="3200" dirty="0">
              <a:solidFill>
                <a:srgbClr val="94C3BB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-8315" y="3855304"/>
            <a:ext cx="9144000" cy="3002696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/>
          </a:p>
        </p:txBody>
      </p:sp>
      <p:grpSp>
        <p:nvGrpSpPr>
          <p:cNvPr id="6" name="그룹 5"/>
          <p:cNvGrpSpPr/>
          <p:nvPr/>
        </p:nvGrpSpPr>
        <p:grpSpPr>
          <a:xfrm>
            <a:off x="-8315" y="2239514"/>
            <a:ext cx="9152313" cy="138420"/>
            <a:chOff x="0" y="6058453"/>
            <a:chExt cx="9152313" cy="49876"/>
          </a:xfrm>
        </p:grpSpPr>
        <p:sp>
          <p:nvSpPr>
            <p:cNvPr id="7" name="직사각형 6"/>
            <p:cNvSpPr/>
            <p:nvPr/>
          </p:nvSpPr>
          <p:spPr>
            <a:xfrm>
              <a:off x="0" y="6058453"/>
              <a:ext cx="9144000" cy="49876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572077" y="6061421"/>
              <a:ext cx="4580236" cy="46908"/>
            </a:xfrm>
            <a:prstGeom prst="rect">
              <a:avLst/>
            </a:prstGeom>
            <a:solidFill>
              <a:srgbClr val="FDBBC1"/>
            </a:solidFill>
            <a:ln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4945" y="929003"/>
            <a:ext cx="3534109" cy="1318748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1" y="3740091"/>
            <a:ext cx="9144000" cy="49876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1919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7804" y="642599"/>
            <a:ext cx="78703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prstClr val="black"/>
                </a:solidFill>
              </a:rPr>
              <a:t>View - </a:t>
            </a:r>
            <a:r>
              <a:rPr lang="ko-KR" altLang="en-US" dirty="0" smtClean="0">
                <a:solidFill>
                  <a:prstClr val="black"/>
                </a:solidFill>
              </a:rPr>
              <a:t>메인</a:t>
            </a:r>
            <a:r>
              <a:rPr lang="en-US" altLang="ko-KR" dirty="0" smtClean="0">
                <a:solidFill>
                  <a:prstClr val="black"/>
                </a:solidFill>
              </a:rPr>
              <a:t>(</a:t>
            </a:r>
            <a:r>
              <a:rPr lang="ko-KR" altLang="en-US" dirty="0" smtClean="0">
                <a:solidFill>
                  <a:prstClr val="black"/>
                </a:solidFill>
              </a:rPr>
              <a:t>로그인</a:t>
            </a:r>
            <a:r>
              <a:rPr lang="en-US" altLang="ko-KR" dirty="0" smtClean="0">
                <a:solidFill>
                  <a:prstClr val="black"/>
                </a:solidFill>
              </a:rPr>
              <a:t>) </a:t>
            </a:r>
            <a:r>
              <a:rPr lang="ko-KR" altLang="en-US" dirty="0" smtClean="0">
                <a:solidFill>
                  <a:prstClr val="black"/>
                </a:solidFill>
              </a:rPr>
              <a:t>페이지</a:t>
            </a:r>
            <a:endParaRPr lang="en-US" altLang="ko-KR" dirty="0" smtClean="0">
              <a:solidFill>
                <a:prstClr val="black"/>
              </a:solidFill>
            </a:endParaRPr>
          </a:p>
          <a:p>
            <a:r>
              <a:rPr lang="en-US" altLang="ko-KR" dirty="0" smtClean="0">
                <a:solidFill>
                  <a:prstClr val="black"/>
                </a:solidFill>
              </a:rPr>
              <a:t>       - </a:t>
            </a:r>
            <a:r>
              <a:rPr lang="ko-KR" altLang="en-US" dirty="0" smtClean="0">
                <a:solidFill>
                  <a:prstClr val="black"/>
                </a:solidFill>
              </a:rPr>
              <a:t>입력 값에 따른 팝업</a:t>
            </a:r>
            <a:r>
              <a:rPr lang="en-US" altLang="ko-KR" dirty="0" smtClean="0">
                <a:solidFill>
                  <a:prstClr val="black"/>
                </a:solidFill>
              </a:rPr>
              <a:t>, </a:t>
            </a:r>
            <a:r>
              <a:rPr lang="ko-KR" altLang="en-US" dirty="0" smtClean="0">
                <a:solidFill>
                  <a:prstClr val="black"/>
                </a:solidFill>
              </a:rPr>
              <a:t>로그인 실패 팝업</a:t>
            </a:r>
            <a:endParaRPr lang="ko-KR" altLang="en-US" dirty="0">
              <a:solidFill>
                <a:prstClr val="black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587" y="1346421"/>
            <a:ext cx="3698558" cy="350996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3082" y="4971365"/>
            <a:ext cx="3069908" cy="164496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626429" y="1346421"/>
            <a:ext cx="427808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prstClr val="black"/>
                </a:solidFill>
              </a:rPr>
              <a:t>사원번호 입력 팝업</a:t>
            </a:r>
            <a:endParaRPr lang="en-US" altLang="ko-KR" dirty="0" smtClean="0">
              <a:solidFill>
                <a:prstClr val="black"/>
              </a:solidFill>
            </a:endParaRPr>
          </a:p>
          <a:p>
            <a:r>
              <a:rPr lang="en-US" altLang="ko-KR" dirty="0">
                <a:solidFill>
                  <a:prstClr val="black"/>
                </a:solidFill>
              </a:rPr>
              <a:t> </a:t>
            </a:r>
            <a:r>
              <a:rPr lang="en-US" altLang="ko-KR" dirty="0" smtClean="0">
                <a:solidFill>
                  <a:prstClr val="black"/>
                </a:solidFill>
              </a:rPr>
              <a:t>- </a:t>
            </a:r>
            <a:r>
              <a:rPr lang="ko-KR" altLang="en-US" dirty="0" smtClean="0">
                <a:solidFill>
                  <a:prstClr val="black"/>
                </a:solidFill>
              </a:rPr>
              <a:t>사원번호 입력 값이 없는 경우</a:t>
            </a:r>
            <a:endParaRPr lang="en-US" altLang="ko-KR" dirty="0" smtClean="0">
              <a:solidFill>
                <a:prstClr val="black"/>
              </a:solidFill>
            </a:endParaRPr>
          </a:p>
          <a:p>
            <a:endParaRPr lang="en-US" altLang="ko-KR" dirty="0" smtClean="0">
              <a:solidFill>
                <a:prstClr val="black"/>
              </a:solidFill>
            </a:endParaRPr>
          </a:p>
          <a:p>
            <a:endParaRPr lang="en-US" altLang="ko-KR" dirty="0">
              <a:solidFill>
                <a:prstClr val="black"/>
              </a:solidFill>
            </a:endParaRPr>
          </a:p>
          <a:p>
            <a:endParaRPr lang="en-US" altLang="ko-KR" dirty="0" smtClean="0">
              <a:solidFill>
                <a:prstClr val="black"/>
              </a:solidFill>
            </a:endParaRPr>
          </a:p>
          <a:p>
            <a:r>
              <a:rPr lang="ko-KR" altLang="en-US" dirty="0" smtClean="0">
                <a:solidFill>
                  <a:prstClr val="black"/>
                </a:solidFill>
              </a:rPr>
              <a:t>비밀번호 입력 팝업</a:t>
            </a:r>
            <a:endParaRPr lang="en-US" altLang="ko-KR" dirty="0" smtClean="0">
              <a:solidFill>
                <a:prstClr val="black"/>
              </a:solidFill>
            </a:endParaRPr>
          </a:p>
          <a:p>
            <a:r>
              <a:rPr lang="en-US" altLang="ko-KR" dirty="0">
                <a:solidFill>
                  <a:prstClr val="black"/>
                </a:solidFill>
              </a:rPr>
              <a:t> </a:t>
            </a:r>
            <a:r>
              <a:rPr lang="en-US" altLang="ko-KR" dirty="0" smtClean="0">
                <a:solidFill>
                  <a:prstClr val="black"/>
                </a:solidFill>
              </a:rPr>
              <a:t>- </a:t>
            </a:r>
            <a:r>
              <a:rPr lang="ko-KR" altLang="en-US" dirty="0" smtClean="0">
                <a:solidFill>
                  <a:prstClr val="black"/>
                </a:solidFill>
              </a:rPr>
              <a:t>비밀번호 입력 값이 없는 경우</a:t>
            </a:r>
            <a:endParaRPr lang="en-US" altLang="ko-KR" dirty="0" smtClean="0">
              <a:solidFill>
                <a:prstClr val="black"/>
              </a:solidFill>
            </a:endParaRPr>
          </a:p>
          <a:p>
            <a:endParaRPr lang="en-US" altLang="ko-KR" dirty="0">
              <a:solidFill>
                <a:prstClr val="black"/>
              </a:solidFill>
            </a:endParaRPr>
          </a:p>
          <a:p>
            <a:endParaRPr lang="en-US" altLang="ko-KR" dirty="0" smtClean="0">
              <a:solidFill>
                <a:prstClr val="black"/>
              </a:solidFill>
            </a:endParaRPr>
          </a:p>
          <a:p>
            <a:endParaRPr lang="en-US" altLang="ko-KR" dirty="0">
              <a:solidFill>
                <a:prstClr val="black"/>
              </a:solidFill>
            </a:endParaRPr>
          </a:p>
          <a:p>
            <a:r>
              <a:rPr lang="en-US" altLang="ko-KR" dirty="0" smtClean="0">
                <a:solidFill>
                  <a:prstClr val="black"/>
                </a:solidFill>
              </a:rPr>
              <a:t>Submit</a:t>
            </a:r>
            <a:r>
              <a:rPr lang="ko-KR" altLang="en-US" dirty="0" smtClean="0">
                <a:solidFill>
                  <a:prstClr val="black"/>
                </a:solidFill>
              </a:rPr>
              <a:t>으로 로그인 </a:t>
            </a:r>
            <a:r>
              <a:rPr lang="en-US" altLang="ko-KR" dirty="0" err="1" smtClean="0">
                <a:solidFill>
                  <a:prstClr val="black"/>
                </a:solidFill>
              </a:rPr>
              <a:t>sql</a:t>
            </a:r>
            <a:r>
              <a:rPr lang="en-US" altLang="ko-KR" dirty="0" smtClean="0">
                <a:solidFill>
                  <a:prstClr val="black"/>
                </a:solidFill>
              </a:rPr>
              <a:t> </a:t>
            </a:r>
            <a:r>
              <a:rPr lang="ko-KR" altLang="en-US" dirty="0" smtClean="0">
                <a:solidFill>
                  <a:prstClr val="black"/>
                </a:solidFill>
              </a:rPr>
              <a:t>실행</a:t>
            </a:r>
            <a:endParaRPr lang="en-US" altLang="ko-KR" dirty="0" smtClean="0">
              <a:solidFill>
                <a:prstClr val="black"/>
              </a:solidFill>
            </a:endParaRPr>
          </a:p>
          <a:p>
            <a:endParaRPr lang="en-US" altLang="ko-KR" dirty="0" smtClean="0">
              <a:solidFill>
                <a:prstClr val="black"/>
              </a:solidFill>
            </a:endParaRPr>
          </a:p>
          <a:p>
            <a:endParaRPr lang="en-US" altLang="ko-KR" dirty="0" smtClean="0">
              <a:solidFill>
                <a:prstClr val="black"/>
              </a:solidFill>
            </a:endParaRPr>
          </a:p>
          <a:p>
            <a:r>
              <a:rPr lang="ko-KR" altLang="en-US" dirty="0" smtClean="0">
                <a:solidFill>
                  <a:prstClr val="black"/>
                </a:solidFill>
              </a:rPr>
              <a:t>로그인 실패 팝업</a:t>
            </a:r>
            <a:endParaRPr lang="en-US" altLang="ko-KR" dirty="0">
              <a:solidFill>
                <a:prstClr val="black"/>
              </a:solidFill>
            </a:endParaRPr>
          </a:p>
          <a:p>
            <a:r>
              <a:rPr lang="en-US" altLang="ko-KR" dirty="0" smtClean="0">
                <a:solidFill>
                  <a:prstClr val="black"/>
                </a:solidFill>
              </a:rPr>
              <a:t> - </a:t>
            </a:r>
            <a:r>
              <a:rPr lang="en-US" altLang="ko-KR" dirty="0" err="1" smtClean="0">
                <a:solidFill>
                  <a:prstClr val="black"/>
                </a:solidFill>
              </a:rPr>
              <a:t>Sql</a:t>
            </a:r>
            <a:r>
              <a:rPr lang="ko-KR" altLang="en-US" dirty="0" smtClean="0">
                <a:solidFill>
                  <a:prstClr val="black"/>
                </a:solidFill>
              </a:rPr>
              <a:t>에서 일치하는 정보 없는 경우</a:t>
            </a:r>
            <a:endParaRPr lang="en-US" altLang="ko-KR" dirty="0" smtClean="0">
              <a:solidFill>
                <a:prstClr val="black"/>
              </a:solidFill>
            </a:endParaRPr>
          </a:p>
          <a:p>
            <a:r>
              <a:rPr lang="en-US" altLang="ko-KR" dirty="0">
                <a:solidFill>
                  <a:prstClr val="black"/>
                </a:solidFill>
              </a:rPr>
              <a:t> </a:t>
            </a:r>
            <a:r>
              <a:rPr lang="en-US" altLang="ko-KR" dirty="0" smtClean="0">
                <a:solidFill>
                  <a:prstClr val="black"/>
                </a:solidFill>
              </a:rPr>
              <a:t>  return</a:t>
            </a:r>
            <a:r>
              <a:rPr lang="ko-KR" altLang="en-US" dirty="0" smtClean="0">
                <a:solidFill>
                  <a:prstClr val="black"/>
                </a:solidFill>
              </a:rPr>
              <a:t>된 </a:t>
            </a:r>
            <a:r>
              <a:rPr lang="en-US" altLang="ko-KR" dirty="0" err="1" smtClean="0">
                <a:solidFill>
                  <a:prstClr val="black"/>
                </a:solidFill>
              </a:rPr>
              <a:t>ck</a:t>
            </a:r>
            <a:r>
              <a:rPr lang="ko-KR" altLang="en-US" dirty="0" smtClean="0">
                <a:solidFill>
                  <a:prstClr val="black"/>
                </a:solidFill>
              </a:rPr>
              <a:t>값으로 판별</a:t>
            </a:r>
            <a:endParaRPr lang="en-US" altLang="ko-KR" dirty="0" smtClean="0">
              <a:solidFill>
                <a:prstClr val="black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PM ,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팀원</a:t>
            </a:r>
          </a:p>
        </p:txBody>
      </p:sp>
    </p:spTree>
    <p:extLst>
      <p:ext uri="{BB962C8B-B14F-4D97-AF65-F5344CB8AC3E}">
        <p14:creationId xmlns:p14="http://schemas.microsoft.com/office/powerpoint/2010/main" val="580661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45606" y="770709"/>
            <a:ext cx="78703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prstClr val="black"/>
                </a:solidFill>
              </a:rPr>
              <a:t>View - </a:t>
            </a:r>
            <a:r>
              <a:rPr lang="ko-KR" altLang="en-US" dirty="0" smtClean="0">
                <a:solidFill>
                  <a:prstClr val="black"/>
                </a:solidFill>
              </a:rPr>
              <a:t>메인</a:t>
            </a:r>
            <a:r>
              <a:rPr lang="en-US" altLang="ko-KR" dirty="0" smtClean="0">
                <a:solidFill>
                  <a:prstClr val="black"/>
                </a:solidFill>
              </a:rPr>
              <a:t>(</a:t>
            </a:r>
            <a:r>
              <a:rPr lang="ko-KR" altLang="en-US" dirty="0" smtClean="0">
                <a:solidFill>
                  <a:prstClr val="black"/>
                </a:solidFill>
              </a:rPr>
              <a:t>로그인</a:t>
            </a:r>
            <a:r>
              <a:rPr lang="en-US" altLang="ko-KR" dirty="0" smtClean="0">
                <a:solidFill>
                  <a:prstClr val="black"/>
                </a:solidFill>
              </a:rPr>
              <a:t>) </a:t>
            </a:r>
            <a:r>
              <a:rPr lang="ko-KR" altLang="en-US" dirty="0" smtClean="0">
                <a:solidFill>
                  <a:prstClr val="black"/>
                </a:solidFill>
              </a:rPr>
              <a:t>페이지</a:t>
            </a:r>
            <a:endParaRPr lang="en-US" altLang="ko-KR" dirty="0" smtClean="0">
              <a:solidFill>
                <a:prstClr val="black"/>
              </a:solidFill>
            </a:endParaRPr>
          </a:p>
          <a:p>
            <a:r>
              <a:rPr lang="en-US" altLang="ko-KR" dirty="0" smtClean="0">
                <a:solidFill>
                  <a:prstClr val="black"/>
                </a:solidFill>
              </a:rPr>
              <a:t>       - </a:t>
            </a:r>
            <a:r>
              <a:rPr lang="ko-KR" altLang="en-US" dirty="0" smtClean="0">
                <a:solidFill>
                  <a:prstClr val="black"/>
                </a:solidFill>
              </a:rPr>
              <a:t>입력 값에 따른 팝업</a:t>
            </a:r>
            <a:r>
              <a:rPr lang="en-US" altLang="ko-KR" dirty="0" smtClean="0">
                <a:solidFill>
                  <a:prstClr val="black"/>
                </a:solidFill>
              </a:rPr>
              <a:t>, </a:t>
            </a:r>
            <a:r>
              <a:rPr lang="ko-KR" altLang="en-US" dirty="0" smtClean="0">
                <a:solidFill>
                  <a:prstClr val="black"/>
                </a:solidFill>
              </a:rPr>
              <a:t>로그인 실패 팝업</a:t>
            </a:r>
            <a:endParaRPr lang="ko-KR" altLang="en-US" dirty="0">
              <a:solidFill>
                <a:prstClr val="black"/>
              </a:solidFill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445606" y="1667361"/>
            <a:ext cx="7283958" cy="2427930"/>
            <a:chOff x="445606" y="1635900"/>
            <a:chExt cx="7283958" cy="2427930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5606" y="1635900"/>
              <a:ext cx="7283958" cy="703041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5606" y="2679972"/>
              <a:ext cx="4855588" cy="316945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5606" y="3303163"/>
              <a:ext cx="4610100" cy="760667"/>
            </a:xfrm>
            <a:prstGeom prst="rect">
              <a:avLst/>
            </a:prstGeom>
          </p:spPr>
        </p:pic>
      </p:grpSp>
      <p:sp>
        <p:nvSpPr>
          <p:cNvPr id="10" name="TextBox 9"/>
          <p:cNvSpPr txBox="1"/>
          <p:nvPr/>
        </p:nvSpPr>
        <p:spPr>
          <a:xfrm>
            <a:off x="445606" y="4305021"/>
            <a:ext cx="833916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>
                <a:solidFill>
                  <a:prstClr val="black"/>
                </a:solidFill>
              </a:rPr>
              <a:t>goFind</a:t>
            </a:r>
            <a:r>
              <a:rPr lang="en-US" altLang="ko-KR" dirty="0" smtClean="0">
                <a:solidFill>
                  <a:prstClr val="black"/>
                </a:solidFill>
              </a:rPr>
              <a:t> - </a:t>
            </a:r>
            <a:r>
              <a:rPr lang="ko-KR" altLang="en-US" dirty="0" smtClean="0">
                <a:solidFill>
                  <a:prstClr val="black"/>
                </a:solidFill>
              </a:rPr>
              <a:t>사원번호 찾기 클릭 </a:t>
            </a:r>
            <a:r>
              <a:rPr lang="en-US" altLang="ko-KR" dirty="0" smtClean="0">
                <a:solidFill>
                  <a:prstClr val="black"/>
                </a:solidFill>
              </a:rPr>
              <a:t>-&gt; </a:t>
            </a:r>
            <a:r>
              <a:rPr lang="ko-KR" altLang="en-US" dirty="0" smtClean="0">
                <a:solidFill>
                  <a:prstClr val="black"/>
                </a:solidFill>
              </a:rPr>
              <a:t>사원번호 찾기 페이지 이동</a:t>
            </a:r>
            <a:endParaRPr lang="en-US" altLang="ko-KR" dirty="0" smtClean="0">
              <a:solidFill>
                <a:prstClr val="black"/>
              </a:solidFill>
            </a:endParaRPr>
          </a:p>
          <a:p>
            <a:endParaRPr lang="en-US" altLang="ko-KR" sz="800" dirty="0" smtClean="0">
              <a:solidFill>
                <a:prstClr val="black"/>
              </a:solidFill>
            </a:endParaRPr>
          </a:p>
          <a:p>
            <a:r>
              <a:rPr lang="en-US" altLang="ko-KR" dirty="0" smtClean="0">
                <a:solidFill>
                  <a:prstClr val="black"/>
                </a:solidFill>
              </a:rPr>
              <a:t>Action – submit</a:t>
            </a:r>
            <a:r>
              <a:rPr lang="ko-KR" altLang="en-US" dirty="0" smtClean="0">
                <a:solidFill>
                  <a:prstClr val="black"/>
                </a:solidFill>
              </a:rPr>
              <a:t>하면 </a:t>
            </a:r>
            <a:r>
              <a:rPr lang="en-US" altLang="ko-KR" dirty="0" err="1" smtClean="0">
                <a:solidFill>
                  <a:prstClr val="black"/>
                </a:solidFill>
              </a:rPr>
              <a:t>controlle</a:t>
            </a:r>
            <a:r>
              <a:rPr lang="ko-KR" altLang="en-US" dirty="0" smtClean="0">
                <a:solidFill>
                  <a:prstClr val="black"/>
                </a:solidFill>
              </a:rPr>
              <a:t>에서 </a:t>
            </a:r>
            <a:r>
              <a:rPr lang="en-US" altLang="ko-KR" dirty="0" smtClean="0">
                <a:solidFill>
                  <a:prstClr val="black"/>
                </a:solidFill>
              </a:rPr>
              <a:t>method=login </a:t>
            </a:r>
            <a:r>
              <a:rPr lang="ko-KR" altLang="en-US" dirty="0" smtClean="0">
                <a:solidFill>
                  <a:prstClr val="black"/>
                </a:solidFill>
              </a:rPr>
              <a:t>실행</a:t>
            </a:r>
            <a:endParaRPr lang="en-US" altLang="ko-KR" dirty="0" smtClean="0">
              <a:solidFill>
                <a:prstClr val="black"/>
              </a:solidFill>
            </a:endParaRPr>
          </a:p>
          <a:p>
            <a:endParaRPr lang="en-US" altLang="ko-KR" sz="800" dirty="0" smtClean="0">
              <a:solidFill>
                <a:prstClr val="black"/>
              </a:solidFill>
            </a:endParaRPr>
          </a:p>
          <a:p>
            <a:r>
              <a:rPr lang="en-US" altLang="ko-KR" dirty="0" smtClean="0">
                <a:solidFill>
                  <a:prstClr val="black"/>
                </a:solidFill>
              </a:rPr>
              <a:t>$.backstretch - </a:t>
            </a:r>
            <a:r>
              <a:rPr lang="ko-KR" altLang="en-US" dirty="0" smtClean="0">
                <a:solidFill>
                  <a:prstClr val="black"/>
                </a:solidFill>
              </a:rPr>
              <a:t>배경화면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PM ,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팀원</a:t>
            </a:r>
          </a:p>
        </p:txBody>
      </p:sp>
    </p:spTree>
    <p:extLst>
      <p:ext uri="{BB962C8B-B14F-4D97-AF65-F5344CB8AC3E}">
        <p14:creationId xmlns:p14="http://schemas.microsoft.com/office/powerpoint/2010/main" val="1036305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45606" y="770709"/>
            <a:ext cx="78703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prstClr val="black"/>
                </a:solidFill>
              </a:rPr>
              <a:t>View - </a:t>
            </a:r>
            <a:r>
              <a:rPr lang="ko-KR" altLang="en-US" dirty="0" smtClean="0">
                <a:solidFill>
                  <a:prstClr val="black"/>
                </a:solidFill>
              </a:rPr>
              <a:t>사원번호 찾기 페이지</a:t>
            </a:r>
            <a:endParaRPr lang="en-US" altLang="ko-KR" dirty="0" smtClean="0">
              <a:solidFill>
                <a:prstClr val="black"/>
              </a:solidFill>
            </a:endParaRPr>
          </a:p>
          <a:p>
            <a:r>
              <a:rPr lang="en-US" altLang="ko-KR" dirty="0" smtClean="0">
                <a:solidFill>
                  <a:prstClr val="black"/>
                </a:solidFill>
              </a:rPr>
              <a:t>       - </a:t>
            </a:r>
            <a:r>
              <a:rPr lang="ko-KR" altLang="en-US" dirty="0" smtClean="0">
                <a:solidFill>
                  <a:prstClr val="black"/>
                </a:solidFill>
              </a:rPr>
              <a:t>입력 값에 따른 팝업</a:t>
            </a:r>
            <a:r>
              <a:rPr lang="en-US" altLang="ko-KR" dirty="0" smtClean="0">
                <a:solidFill>
                  <a:prstClr val="black"/>
                </a:solidFill>
              </a:rPr>
              <a:t>, </a:t>
            </a:r>
            <a:r>
              <a:rPr lang="ko-KR" altLang="en-US" dirty="0" smtClean="0">
                <a:solidFill>
                  <a:prstClr val="black"/>
                </a:solidFill>
              </a:rPr>
              <a:t>사원 정보 없음 팝업</a:t>
            </a:r>
            <a:endParaRPr lang="ko-KR" altLang="en-US" dirty="0">
              <a:solidFill>
                <a:prstClr val="black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910" y="1496395"/>
            <a:ext cx="3897630" cy="364617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9339" y="4858633"/>
            <a:ext cx="3008091" cy="179793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800013" y="1635900"/>
            <a:ext cx="427808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prstClr val="black"/>
                </a:solidFill>
              </a:rPr>
              <a:t>이름 입력 팝업</a:t>
            </a:r>
            <a:endParaRPr lang="en-US" altLang="ko-KR" dirty="0" smtClean="0">
              <a:solidFill>
                <a:prstClr val="black"/>
              </a:solidFill>
            </a:endParaRPr>
          </a:p>
          <a:p>
            <a:r>
              <a:rPr lang="en-US" altLang="ko-KR" dirty="0">
                <a:solidFill>
                  <a:prstClr val="black"/>
                </a:solidFill>
              </a:rPr>
              <a:t> </a:t>
            </a:r>
            <a:r>
              <a:rPr lang="en-US" altLang="ko-KR" dirty="0" smtClean="0">
                <a:solidFill>
                  <a:prstClr val="black"/>
                </a:solidFill>
              </a:rPr>
              <a:t>- </a:t>
            </a:r>
            <a:r>
              <a:rPr lang="ko-KR" altLang="en-US" dirty="0" smtClean="0">
                <a:solidFill>
                  <a:prstClr val="black"/>
                </a:solidFill>
              </a:rPr>
              <a:t>이름 입력 값이 없는 경우</a:t>
            </a:r>
            <a:endParaRPr lang="en-US" altLang="ko-KR" dirty="0" smtClean="0">
              <a:solidFill>
                <a:prstClr val="black"/>
              </a:solidFill>
            </a:endParaRPr>
          </a:p>
          <a:p>
            <a:endParaRPr lang="en-US" altLang="ko-KR" dirty="0" smtClean="0">
              <a:solidFill>
                <a:prstClr val="black"/>
              </a:solidFill>
            </a:endParaRPr>
          </a:p>
          <a:p>
            <a:endParaRPr lang="en-US" altLang="ko-KR" dirty="0">
              <a:solidFill>
                <a:prstClr val="black"/>
              </a:solidFill>
            </a:endParaRPr>
          </a:p>
          <a:p>
            <a:endParaRPr lang="en-US" altLang="ko-KR" dirty="0" smtClean="0">
              <a:solidFill>
                <a:prstClr val="black"/>
              </a:solidFill>
            </a:endParaRPr>
          </a:p>
          <a:p>
            <a:r>
              <a:rPr lang="ko-KR" altLang="en-US" dirty="0" err="1" smtClean="0">
                <a:solidFill>
                  <a:prstClr val="black"/>
                </a:solidFill>
              </a:rPr>
              <a:t>이메일</a:t>
            </a:r>
            <a:r>
              <a:rPr lang="ko-KR" altLang="en-US" dirty="0" smtClean="0">
                <a:solidFill>
                  <a:prstClr val="black"/>
                </a:solidFill>
              </a:rPr>
              <a:t> 입력 팝업</a:t>
            </a:r>
            <a:endParaRPr lang="en-US" altLang="ko-KR" dirty="0" smtClean="0">
              <a:solidFill>
                <a:prstClr val="black"/>
              </a:solidFill>
            </a:endParaRPr>
          </a:p>
          <a:p>
            <a:r>
              <a:rPr lang="en-US" altLang="ko-KR" dirty="0">
                <a:solidFill>
                  <a:prstClr val="black"/>
                </a:solidFill>
              </a:rPr>
              <a:t> </a:t>
            </a:r>
            <a:r>
              <a:rPr lang="en-US" altLang="ko-KR" dirty="0" smtClean="0">
                <a:solidFill>
                  <a:prstClr val="black"/>
                </a:solidFill>
              </a:rPr>
              <a:t>- </a:t>
            </a:r>
            <a:r>
              <a:rPr lang="ko-KR" altLang="en-US" dirty="0" err="1" smtClean="0">
                <a:solidFill>
                  <a:prstClr val="black"/>
                </a:solidFill>
              </a:rPr>
              <a:t>이메일</a:t>
            </a:r>
            <a:r>
              <a:rPr lang="ko-KR" altLang="en-US" dirty="0" smtClean="0">
                <a:solidFill>
                  <a:prstClr val="black"/>
                </a:solidFill>
              </a:rPr>
              <a:t> 입력 값이 없는 경우</a:t>
            </a:r>
            <a:endParaRPr lang="en-US" altLang="ko-KR" dirty="0" smtClean="0">
              <a:solidFill>
                <a:prstClr val="black"/>
              </a:solidFill>
            </a:endParaRPr>
          </a:p>
          <a:p>
            <a:endParaRPr lang="en-US" altLang="ko-KR" dirty="0">
              <a:solidFill>
                <a:prstClr val="black"/>
              </a:solidFill>
            </a:endParaRPr>
          </a:p>
          <a:p>
            <a:endParaRPr lang="en-US" altLang="ko-KR" dirty="0" smtClean="0">
              <a:solidFill>
                <a:prstClr val="black"/>
              </a:solidFill>
            </a:endParaRPr>
          </a:p>
          <a:p>
            <a:endParaRPr lang="en-US" altLang="ko-KR" dirty="0">
              <a:solidFill>
                <a:prstClr val="black"/>
              </a:solidFill>
            </a:endParaRPr>
          </a:p>
          <a:p>
            <a:r>
              <a:rPr lang="en-US" altLang="ko-KR" dirty="0" smtClean="0">
                <a:solidFill>
                  <a:prstClr val="black"/>
                </a:solidFill>
              </a:rPr>
              <a:t>Submit</a:t>
            </a:r>
            <a:r>
              <a:rPr lang="ko-KR" altLang="en-US" dirty="0" smtClean="0">
                <a:solidFill>
                  <a:prstClr val="black"/>
                </a:solidFill>
              </a:rPr>
              <a:t>으로 사원 번호 찾기 </a:t>
            </a:r>
            <a:r>
              <a:rPr lang="en-US" altLang="ko-KR" dirty="0" err="1" smtClean="0">
                <a:solidFill>
                  <a:prstClr val="black"/>
                </a:solidFill>
              </a:rPr>
              <a:t>sql</a:t>
            </a:r>
            <a:r>
              <a:rPr lang="en-US" altLang="ko-KR" dirty="0" smtClean="0">
                <a:solidFill>
                  <a:prstClr val="black"/>
                </a:solidFill>
              </a:rPr>
              <a:t> </a:t>
            </a:r>
            <a:r>
              <a:rPr lang="ko-KR" altLang="en-US" dirty="0" smtClean="0">
                <a:solidFill>
                  <a:prstClr val="black"/>
                </a:solidFill>
              </a:rPr>
              <a:t>실행</a:t>
            </a:r>
            <a:endParaRPr lang="en-US" altLang="ko-KR" dirty="0" smtClean="0">
              <a:solidFill>
                <a:prstClr val="black"/>
              </a:solidFill>
            </a:endParaRPr>
          </a:p>
          <a:p>
            <a:endParaRPr lang="en-US" altLang="ko-KR" dirty="0" smtClean="0">
              <a:solidFill>
                <a:prstClr val="black"/>
              </a:solidFill>
            </a:endParaRPr>
          </a:p>
          <a:p>
            <a:endParaRPr lang="en-US" altLang="ko-KR" dirty="0" smtClean="0">
              <a:solidFill>
                <a:prstClr val="black"/>
              </a:solidFill>
            </a:endParaRPr>
          </a:p>
          <a:p>
            <a:r>
              <a:rPr lang="ko-KR" altLang="en-US" dirty="0" smtClean="0">
                <a:solidFill>
                  <a:prstClr val="black"/>
                </a:solidFill>
              </a:rPr>
              <a:t>사원 정보 없음 팝업</a:t>
            </a:r>
            <a:endParaRPr lang="en-US" altLang="ko-KR" dirty="0">
              <a:solidFill>
                <a:prstClr val="black"/>
              </a:solidFill>
            </a:endParaRPr>
          </a:p>
          <a:p>
            <a:r>
              <a:rPr lang="en-US" altLang="ko-KR" dirty="0" smtClean="0">
                <a:solidFill>
                  <a:prstClr val="black"/>
                </a:solidFill>
              </a:rPr>
              <a:t> - </a:t>
            </a:r>
            <a:r>
              <a:rPr lang="en-US" altLang="ko-KR" dirty="0" err="1" smtClean="0">
                <a:solidFill>
                  <a:prstClr val="black"/>
                </a:solidFill>
              </a:rPr>
              <a:t>Sql</a:t>
            </a:r>
            <a:r>
              <a:rPr lang="ko-KR" altLang="en-US" dirty="0" smtClean="0">
                <a:solidFill>
                  <a:prstClr val="black"/>
                </a:solidFill>
              </a:rPr>
              <a:t>에서 일치하는 정보 없는 경우</a:t>
            </a:r>
            <a:endParaRPr lang="en-US" altLang="ko-KR" dirty="0" smtClean="0">
              <a:solidFill>
                <a:prstClr val="black"/>
              </a:solidFill>
            </a:endParaRPr>
          </a:p>
          <a:p>
            <a:r>
              <a:rPr lang="en-US" altLang="ko-KR" dirty="0">
                <a:solidFill>
                  <a:prstClr val="black"/>
                </a:solidFill>
              </a:rPr>
              <a:t> </a:t>
            </a:r>
            <a:r>
              <a:rPr lang="en-US" altLang="ko-KR" dirty="0" smtClean="0">
                <a:solidFill>
                  <a:prstClr val="black"/>
                </a:solidFill>
              </a:rPr>
              <a:t>  return</a:t>
            </a:r>
            <a:r>
              <a:rPr lang="ko-KR" altLang="en-US" dirty="0" smtClean="0">
                <a:solidFill>
                  <a:prstClr val="black"/>
                </a:solidFill>
              </a:rPr>
              <a:t>된 </a:t>
            </a:r>
            <a:r>
              <a:rPr lang="en-US" altLang="ko-KR" dirty="0" err="1" smtClean="0">
                <a:solidFill>
                  <a:prstClr val="black"/>
                </a:solidFill>
              </a:rPr>
              <a:t>ck</a:t>
            </a:r>
            <a:r>
              <a:rPr lang="ko-KR" altLang="en-US" dirty="0" smtClean="0">
                <a:solidFill>
                  <a:prstClr val="black"/>
                </a:solidFill>
              </a:rPr>
              <a:t>값으로 판별</a:t>
            </a:r>
            <a:endParaRPr lang="en-US" altLang="ko-KR" dirty="0" smtClean="0">
              <a:solidFill>
                <a:prstClr val="black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PM ,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팀원</a:t>
            </a:r>
          </a:p>
        </p:txBody>
      </p:sp>
    </p:spTree>
    <p:extLst>
      <p:ext uri="{BB962C8B-B14F-4D97-AF65-F5344CB8AC3E}">
        <p14:creationId xmlns:p14="http://schemas.microsoft.com/office/powerpoint/2010/main" val="3108126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45606" y="770709"/>
            <a:ext cx="78703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prstClr val="black"/>
                </a:solidFill>
              </a:rPr>
              <a:t>View - </a:t>
            </a:r>
            <a:r>
              <a:rPr lang="ko-KR" altLang="en-US" dirty="0" smtClean="0">
                <a:solidFill>
                  <a:prstClr val="black"/>
                </a:solidFill>
              </a:rPr>
              <a:t>사원번호 찾기 페이지</a:t>
            </a:r>
            <a:endParaRPr lang="en-US" altLang="ko-KR" dirty="0" smtClean="0">
              <a:solidFill>
                <a:prstClr val="black"/>
              </a:solidFill>
            </a:endParaRPr>
          </a:p>
          <a:p>
            <a:r>
              <a:rPr lang="en-US" altLang="ko-KR" dirty="0" smtClean="0">
                <a:solidFill>
                  <a:prstClr val="black"/>
                </a:solidFill>
              </a:rPr>
              <a:t>       - </a:t>
            </a:r>
            <a:r>
              <a:rPr lang="ko-KR" altLang="en-US" dirty="0" smtClean="0">
                <a:solidFill>
                  <a:prstClr val="black"/>
                </a:solidFill>
              </a:rPr>
              <a:t>입력 값에 따른 팝업</a:t>
            </a:r>
            <a:r>
              <a:rPr lang="en-US" altLang="ko-KR" dirty="0" smtClean="0">
                <a:solidFill>
                  <a:prstClr val="black"/>
                </a:solidFill>
              </a:rPr>
              <a:t>, </a:t>
            </a:r>
            <a:r>
              <a:rPr lang="ko-KR" altLang="en-US" dirty="0" smtClean="0">
                <a:solidFill>
                  <a:prstClr val="black"/>
                </a:solidFill>
              </a:rPr>
              <a:t>사원 정보 없음 팝업</a:t>
            </a:r>
            <a:endParaRPr lang="ko-KR" altLang="en-US" dirty="0">
              <a:solidFill>
                <a:prstClr val="black"/>
              </a:solidFill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445606" y="1784158"/>
            <a:ext cx="8620887" cy="2441476"/>
            <a:chOff x="445606" y="1784158"/>
            <a:chExt cx="8620887" cy="2441476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5606" y="1784158"/>
              <a:ext cx="4817555" cy="393011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5606" y="2478001"/>
              <a:ext cx="5540189" cy="925478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5606" y="3672422"/>
              <a:ext cx="8620887" cy="553212"/>
            </a:xfrm>
            <a:prstGeom prst="rect">
              <a:avLst/>
            </a:prstGeom>
          </p:spPr>
        </p:pic>
      </p:grpSp>
      <p:sp>
        <p:nvSpPr>
          <p:cNvPr id="12" name="TextBox 11"/>
          <p:cNvSpPr txBox="1"/>
          <p:nvPr/>
        </p:nvSpPr>
        <p:spPr>
          <a:xfrm>
            <a:off x="445606" y="4432551"/>
            <a:ext cx="833916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prstClr val="black"/>
                </a:solidFill>
              </a:rPr>
              <a:t>Action – submit</a:t>
            </a:r>
            <a:r>
              <a:rPr lang="ko-KR" altLang="en-US" dirty="0" smtClean="0">
                <a:solidFill>
                  <a:prstClr val="black"/>
                </a:solidFill>
              </a:rPr>
              <a:t>하면 </a:t>
            </a:r>
            <a:r>
              <a:rPr lang="en-US" altLang="ko-KR" dirty="0" err="1" smtClean="0">
                <a:solidFill>
                  <a:prstClr val="black"/>
                </a:solidFill>
              </a:rPr>
              <a:t>controlle</a:t>
            </a:r>
            <a:r>
              <a:rPr lang="ko-KR" altLang="en-US" dirty="0" smtClean="0">
                <a:solidFill>
                  <a:prstClr val="black"/>
                </a:solidFill>
              </a:rPr>
              <a:t>에서 </a:t>
            </a:r>
            <a:r>
              <a:rPr lang="en-US" altLang="ko-KR" dirty="0" smtClean="0">
                <a:solidFill>
                  <a:prstClr val="black"/>
                </a:solidFill>
              </a:rPr>
              <a:t>method=</a:t>
            </a:r>
            <a:r>
              <a:rPr lang="en-US" altLang="ko-KR" dirty="0" err="1" smtClean="0">
                <a:solidFill>
                  <a:prstClr val="black"/>
                </a:solidFill>
              </a:rPr>
              <a:t>findEno</a:t>
            </a:r>
            <a:r>
              <a:rPr lang="en-US" altLang="ko-KR" dirty="0" smtClean="0">
                <a:solidFill>
                  <a:prstClr val="black"/>
                </a:solidFill>
              </a:rPr>
              <a:t> </a:t>
            </a:r>
            <a:r>
              <a:rPr lang="ko-KR" altLang="en-US" dirty="0" smtClean="0">
                <a:solidFill>
                  <a:prstClr val="black"/>
                </a:solidFill>
              </a:rPr>
              <a:t>실행</a:t>
            </a:r>
            <a:endParaRPr lang="en-US" altLang="ko-KR" dirty="0" smtClean="0">
              <a:solidFill>
                <a:prstClr val="black"/>
              </a:solidFill>
            </a:endParaRPr>
          </a:p>
          <a:p>
            <a:endParaRPr lang="en-US" altLang="ko-KR" sz="800" dirty="0" smtClean="0">
              <a:solidFill>
                <a:prstClr val="black"/>
              </a:solidFill>
            </a:endParaRPr>
          </a:p>
          <a:p>
            <a:r>
              <a:rPr lang="ko-KR" altLang="en-US" dirty="0" smtClean="0">
                <a:solidFill>
                  <a:prstClr val="black"/>
                </a:solidFill>
              </a:rPr>
              <a:t>로그인 버튼 </a:t>
            </a:r>
            <a:r>
              <a:rPr lang="ko-KR" altLang="en-US" dirty="0" err="1" smtClean="0">
                <a:solidFill>
                  <a:prstClr val="black"/>
                </a:solidFill>
              </a:rPr>
              <a:t>클릭시</a:t>
            </a:r>
            <a:r>
              <a:rPr lang="ko-KR" altLang="en-US" dirty="0" smtClean="0">
                <a:solidFill>
                  <a:prstClr val="black"/>
                </a:solidFill>
              </a:rPr>
              <a:t> </a:t>
            </a:r>
            <a:r>
              <a:rPr lang="ko-KR" altLang="en-US" dirty="0" err="1" smtClean="0">
                <a:solidFill>
                  <a:prstClr val="black"/>
                </a:solidFill>
              </a:rPr>
              <a:t>메인화면으로</a:t>
            </a:r>
            <a:r>
              <a:rPr lang="ko-KR" altLang="en-US" dirty="0" smtClean="0">
                <a:solidFill>
                  <a:prstClr val="black"/>
                </a:solidFill>
              </a:rPr>
              <a:t> 이동</a:t>
            </a:r>
            <a:endParaRPr lang="en-US" altLang="ko-KR" dirty="0" smtClean="0">
              <a:solidFill>
                <a:prstClr val="black"/>
              </a:solidFill>
            </a:endParaRPr>
          </a:p>
          <a:p>
            <a:endParaRPr lang="en-US" altLang="ko-KR" sz="800" dirty="0">
              <a:solidFill>
                <a:prstClr val="black"/>
              </a:solidFill>
            </a:endParaRPr>
          </a:p>
          <a:p>
            <a:r>
              <a:rPr lang="ko-KR" altLang="en-US" dirty="0" smtClean="0">
                <a:solidFill>
                  <a:prstClr val="black"/>
                </a:solidFill>
              </a:rPr>
              <a:t>사원번호 출력 창</a:t>
            </a:r>
            <a:r>
              <a:rPr lang="en-US" altLang="ko-KR" dirty="0">
                <a:solidFill>
                  <a:prstClr val="black"/>
                </a:solidFill>
              </a:rPr>
              <a:t> </a:t>
            </a:r>
            <a:r>
              <a:rPr lang="en-US" altLang="ko-KR" dirty="0" smtClean="0">
                <a:solidFill>
                  <a:prstClr val="black"/>
                </a:solidFill>
              </a:rPr>
              <a:t>– </a:t>
            </a:r>
            <a:r>
              <a:rPr lang="en-US" altLang="ko-KR" dirty="0" err="1" smtClean="0">
                <a:solidFill>
                  <a:prstClr val="black"/>
                </a:solidFill>
              </a:rPr>
              <a:t>readonly</a:t>
            </a:r>
            <a:r>
              <a:rPr lang="ko-KR" altLang="en-US" dirty="0" smtClean="0">
                <a:solidFill>
                  <a:prstClr val="black"/>
                </a:solidFill>
              </a:rPr>
              <a:t>를 사용해 읽기 전용으로 사원번호 출력</a:t>
            </a:r>
            <a:endParaRPr lang="en-US" altLang="ko-KR" dirty="0" smtClean="0">
              <a:solidFill>
                <a:prstClr val="black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PM ,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팀원</a:t>
            </a:r>
          </a:p>
        </p:txBody>
      </p:sp>
    </p:spTree>
    <p:extLst>
      <p:ext uri="{BB962C8B-B14F-4D97-AF65-F5344CB8AC3E}">
        <p14:creationId xmlns:p14="http://schemas.microsoft.com/office/powerpoint/2010/main" val="2759172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78091" y="674915"/>
            <a:ext cx="40897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prstClr val="black"/>
                </a:solidFill>
              </a:rPr>
              <a:t>화면 디자인</a:t>
            </a:r>
            <a:endParaRPr lang="en-US" altLang="ko-KR" dirty="0" smtClean="0">
              <a:solidFill>
                <a:prstClr val="black"/>
              </a:solidFill>
            </a:endParaRPr>
          </a:p>
          <a:p>
            <a:r>
              <a:rPr lang="en-US" altLang="ko-KR" dirty="0">
                <a:solidFill>
                  <a:prstClr val="black"/>
                </a:solidFill>
              </a:rPr>
              <a:t> </a:t>
            </a:r>
            <a:r>
              <a:rPr lang="en-US" altLang="ko-KR" dirty="0" smtClean="0">
                <a:solidFill>
                  <a:prstClr val="black"/>
                </a:solidFill>
              </a:rPr>
              <a:t>- </a:t>
            </a:r>
            <a:r>
              <a:rPr lang="ko-KR" altLang="en-US" dirty="0" smtClean="0">
                <a:solidFill>
                  <a:prstClr val="black"/>
                </a:solidFill>
              </a:rPr>
              <a:t>비밀번호 찾기</a:t>
            </a:r>
            <a:r>
              <a:rPr lang="en-US" altLang="ko-KR" dirty="0" smtClean="0">
                <a:solidFill>
                  <a:prstClr val="black"/>
                </a:solidFill>
              </a:rPr>
              <a:t>, Sidebar Menu </a:t>
            </a:r>
            <a:r>
              <a:rPr lang="ko-KR" altLang="en-US" dirty="0" smtClean="0">
                <a:solidFill>
                  <a:prstClr val="black"/>
                </a:solidFill>
              </a:rPr>
              <a:t>기능</a:t>
            </a:r>
            <a:endParaRPr lang="ko-KR" altLang="en-US" dirty="0">
              <a:solidFill>
                <a:prstClr val="black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637" y="1399685"/>
            <a:ext cx="8312727" cy="449406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637" y="1401850"/>
            <a:ext cx="8312727" cy="448973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637" y="1421455"/>
            <a:ext cx="8312727" cy="4494068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637" y="1428010"/>
            <a:ext cx="8312727" cy="4502727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637" y="1417126"/>
            <a:ext cx="8312727" cy="4502727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637" y="1425848"/>
            <a:ext cx="8312727" cy="4507057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PM ,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팀원</a:t>
            </a:r>
          </a:p>
        </p:txBody>
      </p:sp>
    </p:spTree>
    <p:extLst>
      <p:ext uri="{BB962C8B-B14F-4D97-AF65-F5344CB8AC3E}">
        <p14:creationId xmlns:p14="http://schemas.microsoft.com/office/powerpoint/2010/main" val="2958032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021"/>
          <a:stretch/>
        </p:blipFill>
        <p:spPr>
          <a:xfrm>
            <a:off x="3204519" y="1902945"/>
            <a:ext cx="2877606" cy="661457"/>
          </a:xfrm>
          <a:prstGeom prst="rect">
            <a:avLst/>
          </a:prstGeom>
        </p:spPr>
      </p:pic>
      <p:grpSp>
        <p:nvGrpSpPr>
          <p:cNvPr id="5" name="그룹 4"/>
          <p:cNvGrpSpPr/>
          <p:nvPr/>
        </p:nvGrpSpPr>
        <p:grpSpPr>
          <a:xfrm>
            <a:off x="2895599" y="2567275"/>
            <a:ext cx="3480487" cy="48901"/>
            <a:chOff x="0" y="6058453"/>
            <a:chExt cx="9152314" cy="49876"/>
          </a:xfrm>
        </p:grpSpPr>
        <p:sp>
          <p:nvSpPr>
            <p:cNvPr id="6" name="직사각형 5"/>
            <p:cNvSpPr/>
            <p:nvPr/>
          </p:nvSpPr>
          <p:spPr>
            <a:xfrm>
              <a:off x="0" y="6058453"/>
              <a:ext cx="9144000" cy="49876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705004" y="6061421"/>
              <a:ext cx="4447310" cy="43978"/>
            </a:xfrm>
            <a:prstGeom prst="rect">
              <a:avLst/>
            </a:prstGeom>
            <a:solidFill>
              <a:srgbClr val="FDBBC1"/>
            </a:solidFill>
            <a:ln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직사각형 7"/>
          <p:cNvSpPr/>
          <p:nvPr/>
        </p:nvSpPr>
        <p:spPr>
          <a:xfrm>
            <a:off x="4595" y="2904002"/>
            <a:ext cx="9143999" cy="557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>
                <a:solidFill>
                  <a:schemeClr val="bg2">
                    <a:lumMod val="25000"/>
                  </a:scheme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프로젝트 </a:t>
            </a:r>
            <a:endParaRPr lang="en-US" altLang="ko-KR" sz="2800" dirty="0" smtClean="0">
              <a:solidFill>
                <a:schemeClr val="bg2">
                  <a:lumMod val="25000"/>
                </a:scheme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  <a:p>
            <a:pPr algn="ctr"/>
            <a:r>
              <a:rPr lang="ko-KR" altLang="en-US" sz="2800" dirty="0" smtClean="0">
                <a:solidFill>
                  <a:schemeClr val="bg2">
                    <a:lumMod val="25000"/>
                  </a:scheme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의사소통관리</a:t>
            </a:r>
            <a:endParaRPr lang="ko-KR" altLang="en-US" sz="2800" dirty="0">
              <a:solidFill>
                <a:schemeClr val="bg2">
                  <a:lumMod val="25000"/>
                </a:scheme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 rot="10800000">
            <a:off x="3284078" y="3685324"/>
            <a:ext cx="2718487" cy="45719"/>
            <a:chOff x="0" y="6058453"/>
            <a:chExt cx="9152314" cy="49876"/>
          </a:xfrm>
        </p:grpSpPr>
        <p:sp>
          <p:nvSpPr>
            <p:cNvPr id="11" name="직사각형 10"/>
            <p:cNvSpPr/>
            <p:nvPr/>
          </p:nvSpPr>
          <p:spPr>
            <a:xfrm>
              <a:off x="0" y="6058453"/>
              <a:ext cx="9144000" cy="49876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4705004" y="6061421"/>
              <a:ext cx="4447310" cy="43978"/>
            </a:xfrm>
            <a:prstGeom prst="rect">
              <a:avLst/>
            </a:prstGeom>
            <a:solidFill>
              <a:srgbClr val="FDBBC1"/>
            </a:solidFill>
            <a:ln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350145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09" y="517720"/>
            <a:ext cx="9036461" cy="422856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3839" y="4571485"/>
            <a:ext cx="6096000" cy="1866900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의사소통관리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공지사항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26327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22" y="520388"/>
            <a:ext cx="9056919" cy="431310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6547" y="4260418"/>
            <a:ext cx="6981825" cy="2047875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의사소통관리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회의록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74501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021"/>
          <a:stretch/>
        </p:blipFill>
        <p:spPr>
          <a:xfrm>
            <a:off x="3204519" y="2125370"/>
            <a:ext cx="2877606" cy="661457"/>
          </a:xfrm>
          <a:prstGeom prst="rect">
            <a:avLst/>
          </a:prstGeom>
        </p:spPr>
      </p:pic>
      <p:grpSp>
        <p:nvGrpSpPr>
          <p:cNvPr id="5" name="그룹 4"/>
          <p:cNvGrpSpPr/>
          <p:nvPr/>
        </p:nvGrpSpPr>
        <p:grpSpPr>
          <a:xfrm>
            <a:off x="2895599" y="2789700"/>
            <a:ext cx="3480487" cy="48901"/>
            <a:chOff x="0" y="6058453"/>
            <a:chExt cx="9152314" cy="49876"/>
          </a:xfrm>
        </p:grpSpPr>
        <p:sp>
          <p:nvSpPr>
            <p:cNvPr id="6" name="직사각형 5"/>
            <p:cNvSpPr/>
            <p:nvPr/>
          </p:nvSpPr>
          <p:spPr>
            <a:xfrm>
              <a:off x="0" y="6058453"/>
              <a:ext cx="9144000" cy="49876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705004" y="6061421"/>
              <a:ext cx="4447310" cy="43978"/>
            </a:xfrm>
            <a:prstGeom prst="rect">
              <a:avLst/>
            </a:prstGeom>
            <a:solidFill>
              <a:srgbClr val="FDBBC1"/>
            </a:solidFill>
            <a:ln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직사각형 7"/>
          <p:cNvSpPr/>
          <p:nvPr/>
        </p:nvSpPr>
        <p:spPr>
          <a:xfrm>
            <a:off x="4595" y="2904002"/>
            <a:ext cx="9143999" cy="557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 smtClean="0">
                <a:solidFill>
                  <a:schemeClr val="bg2">
                    <a:lumMod val="25000"/>
                  </a:scheme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프로젝트 </a:t>
            </a:r>
            <a:r>
              <a:rPr lang="ko-KR" altLang="en-US" sz="3200" dirty="0" err="1" smtClean="0">
                <a:solidFill>
                  <a:schemeClr val="bg2">
                    <a:lumMod val="25000"/>
                  </a:scheme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리스크</a:t>
            </a:r>
            <a:r>
              <a:rPr lang="ko-KR" altLang="en-US" sz="3200" dirty="0" smtClean="0">
                <a:solidFill>
                  <a:schemeClr val="bg2">
                    <a:lumMod val="25000"/>
                  </a:scheme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관리</a:t>
            </a:r>
            <a:endParaRPr lang="ko-KR" altLang="en-US" sz="3200" dirty="0">
              <a:solidFill>
                <a:schemeClr val="bg2">
                  <a:lumMod val="25000"/>
                </a:scheme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 rot="10800000">
            <a:off x="3262183" y="3438188"/>
            <a:ext cx="2718487" cy="45719"/>
            <a:chOff x="0" y="6058453"/>
            <a:chExt cx="9152314" cy="49876"/>
          </a:xfrm>
        </p:grpSpPr>
        <p:sp>
          <p:nvSpPr>
            <p:cNvPr id="11" name="직사각형 10"/>
            <p:cNvSpPr/>
            <p:nvPr/>
          </p:nvSpPr>
          <p:spPr>
            <a:xfrm>
              <a:off x="0" y="6058453"/>
              <a:ext cx="9144000" cy="49876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4705004" y="6061421"/>
              <a:ext cx="4447310" cy="43978"/>
            </a:xfrm>
            <a:prstGeom prst="rect">
              <a:avLst/>
            </a:prstGeom>
            <a:solidFill>
              <a:srgbClr val="FDBBC1"/>
            </a:solidFill>
            <a:ln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280683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-3533034" y="331512"/>
            <a:ext cx="6663413" cy="557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7" name="Picture 2" descr="C:\Users\507-20\Desktop\img\1차\리스트 구현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304" y="725263"/>
            <a:ext cx="8170925" cy="2711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89304" y="3929743"/>
            <a:ext cx="325482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prstClr val="black"/>
                </a:solidFill>
              </a:rPr>
              <a:t>현재진행 내용</a:t>
            </a:r>
            <a:endParaRPr lang="en-US" altLang="ko-KR" b="1" dirty="0" smtClean="0">
              <a:solidFill>
                <a:prstClr val="black"/>
              </a:solidFill>
            </a:endParaRPr>
          </a:p>
          <a:p>
            <a:endParaRPr lang="en-US" altLang="ko-KR" b="1" dirty="0" smtClean="0">
              <a:solidFill>
                <a:prstClr val="black"/>
              </a:solidFill>
            </a:endParaRPr>
          </a:p>
          <a:p>
            <a:r>
              <a:rPr lang="ko-KR" altLang="en-US" dirty="0" smtClean="0">
                <a:solidFill>
                  <a:prstClr val="black"/>
                </a:solidFill>
              </a:rPr>
              <a:t>리스트 </a:t>
            </a:r>
            <a:r>
              <a:rPr lang="en-US" altLang="ko-KR" dirty="0" err="1" smtClean="0">
                <a:solidFill>
                  <a:prstClr val="black"/>
                </a:solidFill>
              </a:rPr>
              <a:t>db</a:t>
            </a:r>
            <a:r>
              <a:rPr lang="ko-KR" altLang="en-US" dirty="0" smtClean="0">
                <a:solidFill>
                  <a:prstClr val="black"/>
                </a:solidFill>
              </a:rPr>
              <a:t>연동</a:t>
            </a:r>
            <a:endParaRPr lang="en-US" altLang="ko-KR" dirty="0">
              <a:solidFill>
                <a:prstClr val="black"/>
              </a:solidFill>
            </a:endParaRPr>
          </a:p>
          <a:p>
            <a:r>
              <a:rPr lang="en-US" altLang="ko-KR" dirty="0" smtClean="0">
                <a:solidFill>
                  <a:prstClr val="black"/>
                </a:solidFill>
              </a:rPr>
              <a:t>(</a:t>
            </a:r>
            <a:r>
              <a:rPr lang="ko-KR" altLang="en-US" dirty="0" smtClean="0">
                <a:solidFill>
                  <a:prstClr val="black"/>
                </a:solidFill>
              </a:rPr>
              <a:t>이슈리스트 테이블만 연결</a:t>
            </a:r>
            <a:r>
              <a:rPr lang="en-US" altLang="ko-KR" dirty="0" smtClean="0">
                <a:solidFill>
                  <a:prstClr val="black"/>
                </a:solidFill>
              </a:rPr>
              <a:t>)</a:t>
            </a:r>
          </a:p>
          <a:p>
            <a:endParaRPr lang="en-US" altLang="ko-KR" dirty="0" smtClean="0">
              <a:solidFill>
                <a:prstClr val="black"/>
              </a:solidFill>
            </a:endParaRPr>
          </a:p>
          <a:p>
            <a:r>
              <a:rPr lang="ko-KR" altLang="en-US" dirty="0" smtClean="0">
                <a:solidFill>
                  <a:prstClr val="black"/>
                </a:solidFill>
              </a:rPr>
              <a:t>작성 페이지 이동</a:t>
            </a:r>
            <a:endParaRPr lang="en-US" altLang="ko-KR" dirty="0" smtClean="0">
              <a:solidFill>
                <a:prstClr val="black"/>
              </a:solidFill>
            </a:endParaRPr>
          </a:p>
          <a:p>
            <a:endParaRPr lang="en-US" altLang="ko-KR" dirty="0" smtClean="0">
              <a:solidFill>
                <a:prstClr val="black"/>
              </a:solidFill>
            </a:endParaRPr>
          </a:p>
          <a:p>
            <a:r>
              <a:rPr lang="ko-KR" altLang="en-US" dirty="0" smtClean="0">
                <a:solidFill>
                  <a:prstClr val="black"/>
                </a:solidFill>
              </a:rPr>
              <a:t>상세 페이지 이동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567882" y="3929742"/>
            <a:ext cx="325482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prstClr val="black"/>
                </a:solidFill>
              </a:rPr>
              <a:t>다음주 진행 내용</a:t>
            </a:r>
            <a:endParaRPr lang="en-US" altLang="ko-KR" b="1" dirty="0" smtClean="0">
              <a:solidFill>
                <a:prstClr val="black"/>
              </a:solidFill>
            </a:endParaRPr>
          </a:p>
          <a:p>
            <a:endParaRPr lang="en-US" altLang="ko-KR" b="1" dirty="0" smtClean="0">
              <a:solidFill>
                <a:prstClr val="black"/>
              </a:solidFill>
            </a:endParaRPr>
          </a:p>
          <a:p>
            <a:r>
              <a:rPr lang="ko-KR" altLang="en-US" dirty="0" smtClean="0">
                <a:solidFill>
                  <a:prstClr val="black"/>
                </a:solidFill>
              </a:rPr>
              <a:t>리스트 </a:t>
            </a:r>
            <a:r>
              <a:rPr lang="en-US" altLang="ko-KR" dirty="0" err="1" smtClean="0">
                <a:solidFill>
                  <a:prstClr val="black"/>
                </a:solidFill>
              </a:rPr>
              <a:t>db</a:t>
            </a:r>
            <a:r>
              <a:rPr lang="ko-KR" altLang="en-US" dirty="0" smtClean="0">
                <a:solidFill>
                  <a:prstClr val="black"/>
                </a:solidFill>
              </a:rPr>
              <a:t>연동</a:t>
            </a:r>
            <a:endParaRPr lang="en-US" altLang="ko-KR" dirty="0">
              <a:solidFill>
                <a:prstClr val="black"/>
              </a:solidFill>
            </a:endParaRPr>
          </a:p>
          <a:p>
            <a:r>
              <a:rPr lang="en-US" altLang="ko-KR" dirty="0" smtClean="0">
                <a:solidFill>
                  <a:prstClr val="black"/>
                </a:solidFill>
              </a:rPr>
              <a:t>(</a:t>
            </a:r>
            <a:r>
              <a:rPr lang="ko-KR" altLang="en-US" dirty="0" smtClean="0">
                <a:solidFill>
                  <a:prstClr val="black"/>
                </a:solidFill>
              </a:rPr>
              <a:t>사원 테이블</a:t>
            </a:r>
            <a:r>
              <a:rPr lang="en-US" altLang="ko-KR" dirty="0" smtClean="0">
                <a:solidFill>
                  <a:prstClr val="black"/>
                </a:solidFill>
              </a:rPr>
              <a:t>)</a:t>
            </a:r>
          </a:p>
          <a:p>
            <a:endParaRPr lang="en-US" altLang="ko-KR" dirty="0" smtClean="0">
              <a:solidFill>
                <a:prstClr val="black"/>
              </a:solidFill>
            </a:endParaRPr>
          </a:p>
          <a:p>
            <a:r>
              <a:rPr lang="ko-KR" altLang="en-US" dirty="0" err="1" smtClean="0">
                <a:solidFill>
                  <a:prstClr val="black"/>
                </a:solidFill>
              </a:rPr>
              <a:t>페이징</a:t>
            </a:r>
            <a:r>
              <a:rPr lang="ko-KR" altLang="en-US" dirty="0" smtClean="0">
                <a:solidFill>
                  <a:prstClr val="black"/>
                </a:solidFill>
              </a:rPr>
              <a:t> 처리</a:t>
            </a:r>
            <a:endParaRPr lang="en-US" altLang="ko-KR" dirty="0" smtClean="0">
              <a:solidFill>
                <a:prstClr val="black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리스크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관리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이슈리스트</a:t>
            </a:r>
          </a:p>
        </p:txBody>
      </p:sp>
    </p:spTree>
    <p:extLst>
      <p:ext uri="{BB962C8B-B14F-4D97-AF65-F5344CB8AC3E}">
        <p14:creationId xmlns:p14="http://schemas.microsoft.com/office/powerpoint/2010/main" val="688111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"/>
            <a:ext cx="9144000" cy="370703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54227" y="892448"/>
            <a:ext cx="3888259" cy="557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T</a:t>
            </a:r>
            <a:r>
              <a:rPr lang="en-US" altLang="ko-KR" sz="3200" dirty="0" smtClean="0">
                <a:solidFill>
                  <a:srgbClr val="94C3BB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opic </a:t>
            </a:r>
            <a:r>
              <a:rPr lang="en-US" altLang="ko-KR" sz="32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S</a:t>
            </a:r>
            <a:r>
              <a:rPr lang="en-US" altLang="ko-KR" sz="3200" dirty="0" smtClean="0">
                <a:solidFill>
                  <a:srgbClr val="94C3BB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election</a:t>
            </a:r>
            <a:endParaRPr lang="ko-KR" altLang="en-US" sz="3200" dirty="0">
              <a:solidFill>
                <a:srgbClr val="94C3BB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6511815"/>
            <a:ext cx="9144000" cy="370703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9254"/>
          <a:stretch/>
        </p:blipFill>
        <p:spPr>
          <a:xfrm>
            <a:off x="37332" y="5247474"/>
            <a:ext cx="9085811" cy="131376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20347" y="1715693"/>
            <a:ext cx="8002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  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774357" y="1793267"/>
            <a:ext cx="7941276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나날이 발전하는 과학 기술과 복잡해지는 현대 사회의 구조적인 환경 속에서 첨단 기술의 사용과 변화한 환경의 반영이 주요한 화두가 된 것은 이미 오래된 이야기이다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그러나 발전에만 맞추어진 초점으로 인하여 그 공정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(process)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 무시되었을 때의 문제점은 이천 물류창고 참사 등 각종 인재의 형태로 우리 곁에 다가오고 있다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 </a:t>
            </a:r>
          </a:p>
          <a:p>
            <a:pPr>
              <a:lnSpc>
                <a:spcPct val="150000"/>
              </a:lnSpc>
            </a:pPr>
            <a:endParaRPr lang="en-US" altLang="ko-KR" sz="16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 </a:t>
            </a:r>
            <a:r>
              <a:rPr lang="ko-KR" altLang="en-US" sz="1600" dirty="0" smtClean="0">
                <a:solidFill>
                  <a:srgbClr val="F27E8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효율적인 목표 달성과 </a:t>
            </a:r>
            <a:r>
              <a:rPr lang="ko-KR" altLang="en-US" sz="1600" dirty="0">
                <a:solidFill>
                  <a:srgbClr val="F27E8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체계적인 </a:t>
            </a:r>
            <a:r>
              <a:rPr lang="ko-KR" altLang="en-US" sz="1600" dirty="0" smtClean="0">
                <a:solidFill>
                  <a:srgbClr val="F27E8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공정 관리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라는 두 마리 토끼를 잡기 위한 선택인 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PMS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시스템을 개발하여 </a:t>
            </a:r>
            <a:r>
              <a:rPr lang="ko-KR" altLang="en-US" sz="16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프로젝트의 진행상황</a:t>
            </a:r>
            <a:r>
              <a:rPr lang="en-US" altLang="ko-KR" sz="16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소요시간</a:t>
            </a:r>
            <a:r>
              <a:rPr lang="en-US" altLang="ko-KR" sz="16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비용을 체계적으로 관리함으로써 프로젝트 </a:t>
            </a:r>
            <a:r>
              <a:rPr lang="ko-KR" altLang="en-US" sz="16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진행 효율을 </a:t>
            </a:r>
            <a:r>
              <a:rPr lang="ko-KR" altLang="en-US" sz="16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향상시키고 한다</a:t>
            </a:r>
            <a:r>
              <a:rPr lang="en-US" altLang="ko-KR" sz="16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  <a:endParaRPr lang="en-US" altLang="ko-KR" sz="1600" dirty="0">
              <a:solidFill>
                <a:prstClr val="black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76501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7666" y="551849"/>
            <a:ext cx="3254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prstClr val="black"/>
                </a:solidFill>
              </a:rPr>
              <a:t>리스트 </a:t>
            </a:r>
            <a:r>
              <a:rPr lang="en-US" altLang="ko-KR" dirty="0" err="1" smtClean="0">
                <a:solidFill>
                  <a:prstClr val="black"/>
                </a:solidFill>
              </a:rPr>
              <a:t>db</a:t>
            </a:r>
            <a:r>
              <a:rPr lang="ko-KR" altLang="en-US" dirty="0" smtClean="0">
                <a:solidFill>
                  <a:prstClr val="black"/>
                </a:solidFill>
              </a:rPr>
              <a:t>연동 </a:t>
            </a:r>
            <a:endParaRPr lang="en-US" altLang="ko-KR" dirty="0">
              <a:solidFill>
                <a:prstClr val="black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7666" y="938848"/>
            <a:ext cx="3254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>
                <a:solidFill>
                  <a:prstClr val="black"/>
                </a:solidFill>
              </a:rPr>
              <a:t>contoller</a:t>
            </a:r>
            <a:endParaRPr lang="en-US" altLang="ko-KR" dirty="0">
              <a:solidFill>
                <a:prstClr val="black"/>
              </a:solidFill>
            </a:endParaRPr>
          </a:p>
        </p:txBody>
      </p:sp>
      <p:pic>
        <p:nvPicPr>
          <p:cNvPr id="4098" name="Picture 2" descr="C:\Users\507-20\Desktop\img\1차\컨트롤 리스트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301" y="1308180"/>
            <a:ext cx="8240713" cy="242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122301" y="3834448"/>
            <a:ext cx="3254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prstClr val="black"/>
                </a:solidFill>
              </a:rPr>
              <a:t>service</a:t>
            </a:r>
            <a:endParaRPr lang="en-US" altLang="ko-KR" dirty="0">
              <a:solidFill>
                <a:prstClr val="black"/>
              </a:solidFill>
            </a:endParaRPr>
          </a:p>
        </p:txBody>
      </p:sp>
      <p:pic>
        <p:nvPicPr>
          <p:cNvPr id="4099" name="Picture 3" descr="C:\Users\507-20\Desktop\img\1차\서비스 리스트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457" y="4347482"/>
            <a:ext cx="5172075" cy="29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:\Users\507-20\Desktop\img\1차\서비스 리스트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301" y="4719638"/>
            <a:ext cx="3286125" cy="552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22300" y="5272088"/>
            <a:ext cx="3254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prstClr val="black"/>
                </a:solidFill>
              </a:rPr>
              <a:t>Dao</a:t>
            </a:r>
            <a:endParaRPr lang="en-US" altLang="ko-KR" dirty="0">
              <a:solidFill>
                <a:prstClr val="black"/>
              </a:solidFill>
            </a:endParaRPr>
          </a:p>
        </p:txBody>
      </p:sp>
      <p:pic>
        <p:nvPicPr>
          <p:cNvPr id="4101" name="Picture 5" descr="C:\Users\507-20\Desktop\img\1차\dao 리스트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301" y="5856514"/>
            <a:ext cx="523875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직사각형 14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리스크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관리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이슈리스트</a:t>
            </a:r>
          </a:p>
        </p:txBody>
      </p:sp>
    </p:spTree>
    <p:extLst>
      <p:ext uri="{BB962C8B-B14F-4D97-AF65-F5344CB8AC3E}">
        <p14:creationId xmlns:p14="http://schemas.microsoft.com/office/powerpoint/2010/main" val="3780245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7666" y="551849"/>
            <a:ext cx="3254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prstClr val="black"/>
                </a:solidFill>
              </a:rPr>
              <a:t>리스트 </a:t>
            </a:r>
            <a:r>
              <a:rPr lang="en-US" altLang="ko-KR" dirty="0" err="1" smtClean="0">
                <a:solidFill>
                  <a:prstClr val="black"/>
                </a:solidFill>
              </a:rPr>
              <a:t>db</a:t>
            </a:r>
            <a:r>
              <a:rPr lang="ko-KR" altLang="en-US" dirty="0" smtClean="0">
                <a:solidFill>
                  <a:prstClr val="black"/>
                </a:solidFill>
              </a:rPr>
              <a:t>연동 </a:t>
            </a:r>
            <a:endParaRPr lang="en-US" altLang="ko-KR" dirty="0">
              <a:solidFill>
                <a:prstClr val="black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7666" y="921181"/>
            <a:ext cx="3254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prstClr val="black"/>
                </a:solidFill>
              </a:rPr>
              <a:t>Mapper</a:t>
            </a:r>
            <a:endParaRPr lang="en-US" altLang="ko-KR" dirty="0">
              <a:solidFill>
                <a:prstClr val="black"/>
              </a:solidFill>
            </a:endParaRPr>
          </a:p>
        </p:txBody>
      </p:sp>
      <p:pic>
        <p:nvPicPr>
          <p:cNvPr id="5122" name="Picture 2" descr="C:\Users\507-20\Desktop\img\1차\mapper 리스트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66" y="1314450"/>
            <a:ext cx="6613399" cy="1777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57666" y="3261803"/>
            <a:ext cx="3254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prstClr val="black"/>
                </a:solidFill>
              </a:rPr>
              <a:t>Vo</a:t>
            </a:r>
            <a:endParaRPr lang="en-US" altLang="ko-KR" dirty="0">
              <a:solidFill>
                <a:prstClr val="black"/>
              </a:solidFill>
            </a:endParaRPr>
          </a:p>
        </p:txBody>
      </p:sp>
      <p:pic>
        <p:nvPicPr>
          <p:cNvPr id="5123" name="Picture 3" descr="C:\Users\507-20\Desktop\img\1차\vo 리스트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637" y="3635802"/>
            <a:ext cx="3953189" cy="2993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리스크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관리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이슈리스트</a:t>
            </a:r>
          </a:p>
        </p:txBody>
      </p:sp>
    </p:spTree>
    <p:extLst>
      <p:ext uri="{BB962C8B-B14F-4D97-AF65-F5344CB8AC3E}">
        <p14:creationId xmlns:p14="http://schemas.microsoft.com/office/powerpoint/2010/main" val="2017889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7666" y="551849"/>
            <a:ext cx="3254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prstClr val="black"/>
                </a:solidFill>
              </a:rPr>
              <a:t>리스트 </a:t>
            </a:r>
            <a:r>
              <a:rPr lang="en-US" altLang="ko-KR" dirty="0" err="1" smtClean="0">
                <a:solidFill>
                  <a:prstClr val="black"/>
                </a:solidFill>
              </a:rPr>
              <a:t>db</a:t>
            </a:r>
            <a:r>
              <a:rPr lang="ko-KR" altLang="en-US" dirty="0" smtClean="0">
                <a:solidFill>
                  <a:prstClr val="black"/>
                </a:solidFill>
              </a:rPr>
              <a:t>연동 </a:t>
            </a:r>
            <a:endParaRPr lang="en-US" altLang="ko-KR" dirty="0">
              <a:solidFill>
                <a:prstClr val="black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7666" y="921181"/>
            <a:ext cx="3254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prstClr val="black"/>
                </a:solidFill>
              </a:rPr>
              <a:t>View – </a:t>
            </a:r>
            <a:r>
              <a:rPr lang="ko-KR" altLang="en-US" dirty="0" smtClean="0">
                <a:solidFill>
                  <a:prstClr val="black"/>
                </a:solidFill>
              </a:rPr>
              <a:t>리스트 출력</a:t>
            </a:r>
            <a:endParaRPr lang="en-US" altLang="ko-KR" dirty="0">
              <a:solidFill>
                <a:prstClr val="black"/>
              </a:solidFill>
            </a:endParaRPr>
          </a:p>
        </p:txBody>
      </p:sp>
      <p:pic>
        <p:nvPicPr>
          <p:cNvPr id="14338" name="Picture 2" descr="C:\Users\507-20\Desktop\img\1차\view 리스트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263" y="1290514"/>
            <a:ext cx="8107966" cy="1995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39" name="Picture 3" descr="C:\Users\507-20\Desktop\img\1차\작성페이지이동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263" y="3815443"/>
            <a:ext cx="7640637" cy="1209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46781" y="3326923"/>
            <a:ext cx="3254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prstClr val="black"/>
                </a:solidFill>
              </a:rPr>
              <a:t>작성 페이지 이동</a:t>
            </a:r>
            <a:endParaRPr lang="en-US" altLang="ko-KR" dirty="0">
              <a:solidFill>
                <a:prstClr val="black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7666" y="5025118"/>
            <a:ext cx="3254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prstClr val="black"/>
                </a:solidFill>
              </a:rPr>
              <a:t>상세 페이지 이동</a:t>
            </a:r>
            <a:endParaRPr lang="en-US" altLang="ko-KR" dirty="0">
              <a:solidFill>
                <a:prstClr val="black"/>
              </a:solidFill>
            </a:endParaRPr>
          </a:p>
        </p:txBody>
      </p:sp>
      <p:pic>
        <p:nvPicPr>
          <p:cNvPr id="14340" name="Picture 4" descr="C:\Users\507-20\Desktop\img\1차\상세 페이지 이동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51" y="5577114"/>
            <a:ext cx="8107362" cy="733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직사각형 14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리스크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관리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이슈리스트</a:t>
            </a:r>
          </a:p>
        </p:txBody>
      </p:sp>
    </p:spTree>
    <p:extLst>
      <p:ext uri="{BB962C8B-B14F-4D97-AF65-F5344CB8AC3E}">
        <p14:creationId xmlns:p14="http://schemas.microsoft.com/office/powerpoint/2010/main" val="796221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2050" name="Picture 2" descr="C:\Users\507-20\Desktop\img\1차\리스트 작성 구현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869" y="710232"/>
            <a:ext cx="7588818" cy="3404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507-20\Desktop\img\1차\컨트롤 inser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869" y="4584701"/>
            <a:ext cx="6307138" cy="1847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346869" y="4211458"/>
            <a:ext cx="3254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>
                <a:solidFill>
                  <a:prstClr val="black"/>
                </a:solidFill>
              </a:rPr>
              <a:t>contoller</a:t>
            </a:r>
            <a:endParaRPr lang="en-US" altLang="ko-KR" dirty="0">
              <a:solidFill>
                <a:prstClr val="black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리스크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관리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이슈리스트 작성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84240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7666" y="551849"/>
            <a:ext cx="3254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prstClr val="black"/>
                </a:solidFill>
              </a:rPr>
              <a:t>service</a:t>
            </a:r>
            <a:endParaRPr lang="en-US" altLang="ko-KR" dirty="0">
              <a:solidFill>
                <a:prstClr val="black"/>
              </a:solidFill>
            </a:endParaRPr>
          </a:p>
        </p:txBody>
      </p:sp>
      <p:pic>
        <p:nvPicPr>
          <p:cNvPr id="6146" name="Picture 2" descr="C:\Users\507-20\Desktop\img\1차\서비스 작성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56" y="982663"/>
            <a:ext cx="4926744" cy="1661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507-20\Desktop\img\1차\서비스 작성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9140" y="2480320"/>
            <a:ext cx="6668958" cy="4270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직선 화살표 연결선 3"/>
          <p:cNvCxnSpPr/>
          <p:nvPr/>
        </p:nvCxnSpPr>
        <p:spPr>
          <a:xfrm>
            <a:off x="1491343" y="2231571"/>
            <a:ext cx="740228" cy="1121229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리스크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관리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이슈리스트 작성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30002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7666" y="551849"/>
            <a:ext cx="3254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prstClr val="black"/>
                </a:solidFill>
              </a:rPr>
              <a:t>Dao</a:t>
            </a:r>
            <a:endParaRPr lang="en-US" altLang="ko-KR" dirty="0">
              <a:solidFill>
                <a:prstClr val="black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7665" y="1513897"/>
            <a:ext cx="3254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prstClr val="black"/>
                </a:solidFill>
              </a:rPr>
              <a:t>Mapper</a:t>
            </a:r>
            <a:endParaRPr lang="en-US" altLang="ko-KR" dirty="0">
              <a:solidFill>
                <a:prstClr val="black"/>
              </a:solidFill>
            </a:endParaRPr>
          </a:p>
        </p:txBody>
      </p:sp>
      <p:pic>
        <p:nvPicPr>
          <p:cNvPr id="7170" name="Picture 2" descr="C:\Users\507-20\Desktop\img\1차\dao 작성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020" y="1170192"/>
            <a:ext cx="4400550" cy="219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Picture 3" descr="C:\Users\507-20\Desktop\img\1차\dao 작성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938" y="921181"/>
            <a:ext cx="3409950" cy="23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C:\Users\507-20\Desktop\img\1차\mapper 작성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939" y="3050014"/>
            <a:ext cx="8769576" cy="1134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3" name="Picture 5" descr="C:\Users\507-20\Desktop\img\1차\mapper 작성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938" y="2009549"/>
            <a:ext cx="7069137" cy="92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C:\Users\507-20\Desktop\img\1차\mapper 작성3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645" y="4265612"/>
            <a:ext cx="3412198" cy="1917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755571" y="4365171"/>
            <a:ext cx="49094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prstClr val="black"/>
                </a:solidFill>
              </a:rPr>
              <a:t>회의록 게시판과 첨부파일 테이블 공유</a:t>
            </a:r>
            <a:endParaRPr lang="en-US" altLang="ko-KR" dirty="0" smtClean="0">
              <a:solidFill>
                <a:prstClr val="black"/>
              </a:solidFill>
            </a:endParaRPr>
          </a:p>
          <a:p>
            <a:r>
              <a:rPr lang="ko-KR" altLang="en-US" dirty="0" smtClean="0">
                <a:solidFill>
                  <a:prstClr val="black"/>
                </a:solidFill>
              </a:rPr>
              <a:t>이슈번호에 현재 시퀀스 번호를 입력한다</a:t>
            </a:r>
            <a:r>
              <a:rPr lang="en-US" altLang="ko-KR" dirty="0" smtClean="0">
                <a:solidFill>
                  <a:prstClr val="black"/>
                </a:solidFill>
              </a:rPr>
              <a:t>.</a:t>
            </a:r>
            <a:r>
              <a:rPr lang="ko-KR" altLang="en-US" dirty="0" smtClean="0">
                <a:solidFill>
                  <a:prstClr val="black"/>
                </a:solidFill>
              </a:rPr>
              <a:t> 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리스크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관리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이슈리스트 작성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78794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7665" y="1618649"/>
            <a:ext cx="3254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prstClr val="black"/>
                </a:solidFill>
              </a:rPr>
              <a:t>파일 업로드 확인</a:t>
            </a:r>
            <a:endParaRPr lang="en-US" altLang="ko-KR" dirty="0">
              <a:solidFill>
                <a:prstClr val="black"/>
              </a:solidFill>
            </a:endParaRPr>
          </a:p>
        </p:txBody>
      </p:sp>
      <p:pic>
        <p:nvPicPr>
          <p:cNvPr id="8194" name="Picture 2" descr="C:\Users\507-20\Desktop\img\1차\업로드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778" y="2162175"/>
            <a:ext cx="4924425" cy="253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5" name="Picture 3" descr="C:\Users\507-20\Desktop\img\1차\업로드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8878" y="2162175"/>
            <a:ext cx="2299607" cy="2282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리스크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관리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이슈리스트 작성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6030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1027" name="Picture 3" descr="C:\Users\507-20\Desktop\img\1차\리스트 상세 구현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623" y="656683"/>
            <a:ext cx="5603023" cy="4590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5823268" y="1259842"/>
            <a:ext cx="325482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prstClr val="black"/>
                </a:solidFill>
              </a:rPr>
              <a:t>현재진행 내용</a:t>
            </a:r>
            <a:endParaRPr lang="en-US" altLang="ko-KR" b="1" dirty="0" smtClean="0">
              <a:solidFill>
                <a:prstClr val="black"/>
              </a:solidFill>
            </a:endParaRPr>
          </a:p>
          <a:p>
            <a:endParaRPr lang="en-US" altLang="ko-KR" b="1" dirty="0" smtClean="0">
              <a:solidFill>
                <a:prstClr val="black"/>
              </a:solidFill>
            </a:endParaRPr>
          </a:p>
          <a:p>
            <a:r>
              <a:rPr lang="ko-KR" altLang="en-US" dirty="0" smtClean="0">
                <a:solidFill>
                  <a:prstClr val="black"/>
                </a:solidFill>
              </a:rPr>
              <a:t>상</a:t>
            </a:r>
            <a:r>
              <a:rPr lang="ko-KR" altLang="en-US" dirty="0">
                <a:solidFill>
                  <a:prstClr val="black"/>
                </a:solidFill>
              </a:rPr>
              <a:t>세</a:t>
            </a:r>
            <a:r>
              <a:rPr lang="ko-KR" altLang="en-US" dirty="0" smtClean="0">
                <a:solidFill>
                  <a:prstClr val="black"/>
                </a:solidFill>
              </a:rPr>
              <a:t> </a:t>
            </a:r>
            <a:r>
              <a:rPr lang="en-US" altLang="ko-KR" dirty="0" err="1" smtClean="0">
                <a:solidFill>
                  <a:prstClr val="black"/>
                </a:solidFill>
              </a:rPr>
              <a:t>db</a:t>
            </a:r>
            <a:r>
              <a:rPr lang="ko-KR" altLang="en-US" dirty="0" smtClean="0">
                <a:solidFill>
                  <a:prstClr val="black"/>
                </a:solidFill>
              </a:rPr>
              <a:t>연동</a:t>
            </a:r>
            <a:endParaRPr lang="en-US" altLang="ko-KR" dirty="0">
              <a:solidFill>
                <a:prstClr val="black"/>
              </a:solidFill>
            </a:endParaRPr>
          </a:p>
          <a:p>
            <a:r>
              <a:rPr lang="en-US" altLang="ko-KR" dirty="0" smtClean="0">
                <a:solidFill>
                  <a:prstClr val="black"/>
                </a:solidFill>
              </a:rPr>
              <a:t>(</a:t>
            </a:r>
            <a:r>
              <a:rPr lang="ko-KR" altLang="en-US" dirty="0" smtClean="0">
                <a:solidFill>
                  <a:prstClr val="black"/>
                </a:solidFill>
              </a:rPr>
              <a:t>이슈리스트 테이블만 연결</a:t>
            </a:r>
            <a:r>
              <a:rPr lang="en-US" altLang="ko-KR" dirty="0" smtClean="0">
                <a:solidFill>
                  <a:prstClr val="black"/>
                </a:solidFill>
              </a:rPr>
              <a:t>)</a:t>
            </a:r>
          </a:p>
          <a:p>
            <a:endParaRPr lang="en-US" altLang="ko-KR" dirty="0">
              <a:solidFill>
                <a:prstClr val="black"/>
              </a:solidFill>
            </a:endParaRPr>
          </a:p>
          <a:p>
            <a:r>
              <a:rPr lang="ko-KR" altLang="en-US" dirty="0" smtClean="0">
                <a:solidFill>
                  <a:prstClr val="black"/>
                </a:solidFill>
              </a:rPr>
              <a:t>수정</a:t>
            </a:r>
            <a:endParaRPr lang="en-US" altLang="ko-KR" dirty="0" smtClean="0">
              <a:solidFill>
                <a:prstClr val="black"/>
              </a:solidFill>
            </a:endParaRPr>
          </a:p>
          <a:p>
            <a:endParaRPr lang="en-US" altLang="ko-KR" dirty="0">
              <a:solidFill>
                <a:prstClr val="black"/>
              </a:solidFill>
            </a:endParaRPr>
          </a:p>
          <a:p>
            <a:r>
              <a:rPr lang="ko-KR" altLang="en-US" dirty="0">
                <a:solidFill>
                  <a:prstClr val="black"/>
                </a:solidFill>
              </a:rPr>
              <a:t>첨부파일 다운로드</a:t>
            </a:r>
            <a:endParaRPr lang="en-US" altLang="ko-KR" dirty="0" smtClean="0">
              <a:solidFill>
                <a:prstClr val="black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823269" y="3864428"/>
            <a:ext cx="304409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prstClr val="black"/>
                </a:solidFill>
              </a:rPr>
              <a:t>다음주 진행 내용</a:t>
            </a:r>
            <a:endParaRPr lang="en-US" altLang="ko-KR" b="1" dirty="0" smtClean="0">
              <a:solidFill>
                <a:prstClr val="black"/>
              </a:solidFill>
            </a:endParaRPr>
          </a:p>
          <a:p>
            <a:endParaRPr lang="en-US" altLang="ko-KR" b="1" dirty="0" smtClean="0">
              <a:solidFill>
                <a:prstClr val="black"/>
              </a:solidFill>
            </a:endParaRPr>
          </a:p>
          <a:p>
            <a:r>
              <a:rPr lang="ko-KR" altLang="en-US" dirty="0" smtClean="0">
                <a:solidFill>
                  <a:prstClr val="black"/>
                </a:solidFill>
              </a:rPr>
              <a:t>상세 </a:t>
            </a:r>
            <a:r>
              <a:rPr lang="en-US" altLang="ko-KR" dirty="0" err="1" smtClean="0">
                <a:solidFill>
                  <a:prstClr val="black"/>
                </a:solidFill>
              </a:rPr>
              <a:t>db</a:t>
            </a:r>
            <a:r>
              <a:rPr lang="ko-KR" altLang="en-US" dirty="0" smtClean="0">
                <a:solidFill>
                  <a:prstClr val="black"/>
                </a:solidFill>
              </a:rPr>
              <a:t>연동</a:t>
            </a:r>
            <a:endParaRPr lang="en-US" altLang="ko-KR" dirty="0">
              <a:solidFill>
                <a:prstClr val="black"/>
              </a:solidFill>
            </a:endParaRPr>
          </a:p>
          <a:p>
            <a:r>
              <a:rPr lang="en-US" altLang="ko-KR" dirty="0" smtClean="0">
                <a:solidFill>
                  <a:prstClr val="black"/>
                </a:solidFill>
              </a:rPr>
              <a:t>(</a:t>
            </a:r>
            <a:r>
              <a:rPr lang="ko-KR" altLang="en-US" dirty="0" smtClean="0">
                <a:solidFill>
                  <a:prstClr val="black"/>
                </a:solidFill>
              </a:rPr>
              <a:t>사원 테이블</a:t>
            </a:r>
            <a:r>
              <a:rPr lang="en-US" altLang="ko-KR" dirty="0" smtClean="0">
                <a:solidFill>
                  <a:prstClr val="black"/>
                </a:solidFill>
              </a:rPr>
              <a:t>)</a:t>
            </a:r>
          </a:p>
          <a:p>
            <a:endParaRPr lang="en-US" altLang="ko-KR" dirty="0" smtClean="0">
              <a:solidFill>
                <a:prstClr val="black"/>
              </a:solidFill>
            </a:endParaRPr>
          </a:p>
          <a:p>
            <a:r>
              <a:rPr lang="ko-KR" altLang="en-US" dirty="0" err="1" smtClean="0">
                <a:solidFill>
                  <a:prstClr val="black"/>
                </a:solidFill>
              </a:rPr>
              <a:t>댓글</a:t>
            </a:r>
            <a:r>
              <a:rPr lang="ko-KR" altLang="en-US" dirty="0" smtClean="0">
                <a:solidFill>
                  <a:prstClr val="black"/>
                </a:solidFill>
              </a:rPr>
              <a:t> 기능</a:t>
            </a:r>
            <a:endParaRPr lang="en-US" altLang="ko-KR" dirty="0" smtClean="0">
              <a:solidFill>
                <a:prstClr val="black"/>
              </a:solidFill>
            </a:endParaRPr>
          </a:p>
          <a:p>
            <a:endParaRPr lang="en-US" altLang="ko-KR" dirty="0">
              <a:solidFill>
                <a:prstClr val="black"/>
              </a:solidFill>
            </a:endParaRPr>
          </a:p>
          <a:p>
            <a:r>
              <a:rPr lang="ko-KR" altLang="en-US" dirty="0" smtClean="0">
                <a:solidFill>
                  <a:prstClr val="black"/>
                </a:solidFill>
              </a:rPr>
              <a:t>첨부파일</a:t>
            </a:r>
            <a:r>
              <a:rPr lang="en-US" altLang="ko-KR" dirty="0" smtClean="0">
                <a:solidFill>
                  <a:prstClr val="black"/>
                </a:solidFill>
              </a:rPr>
              <a:t> </a:t>
            </a:r>
            <a:r>
              <a:rPr lang="ko-KR" altLang="en-US" dirty="0">
                <a:solidFill>
                  <a:prstClr val="black"/>
                </a:solidFill>
              </a:rPr>
              <a:t>수정</a:t>
            </a:r>
            <a:endParaRPr lang="en-US" altLang="ko-KR" dirty="0">
              <a:solidFill>
                <a:prstClr val="black"/>
              </a:solidFill>
            </a:endParaRPr>
          </a:p>
          <a:p>
            <a:endParaRPr lang="en-US" altLang="ko-KR" dirty="0">
              <a:solidFill>
                <a:prstClr val="black"/>
              </a:solidFill>
            </a:endParaRPr>
          </a:p>
          <a:p>
            <a:r>
              <a:rPr lang="ko-KR" altLang="en-US" dirty="0" smtClean="0">
                <a:solidFill>
                  <a:prstClr val="black"/>
                </a:solidFill>
              </a:rPr>
              <a:t>스타일 변경 </a:t>
            </a:r>
            <a:endParaRPr lang="en-US" altLang="ko-KR" dirty="0" smtClean="0">
              <a:solidFill>
                <a:prstClr val="black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리스크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관리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이슈리스트 상세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56506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7666" y="569516"/>
            <a:ext cx="3254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>
                <a:solidFill>
                  <a:prstClr val="black"/>
                </a:solidFill>
              </a:rPr>
              <a:t>contoller</a:t>
            </a:r>
            <a:endParaRPr lang="en-US" altLang="ko-KR" dirty="0">
              <a:solidFill>
                <a:prstClr val="black"/>
              </a:solidFill>
            </a:endParaRPr>
          </a:p>
        </p:txBody>
      </p:sp>
      <p:pic>
        <p:nvPicPr>
          <p:cNvPr id="9218" name="Picture 2" descr="C:\Users\507-20\Desktop\img\1차\컨트롤 디테일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78" y="1308180"/>
            <a:ext cx="7650162" cy="1352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57666" y="938848"/>
            <a:ext cx="3254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prstClr val="black"/>
                </a:solidFill>
              </a:rPr>
              <a:t>상세화면</a:t>
            </a:r>
            <a:endParaRPr lang="en-US" altLang="ko-KR" dirty="0">
              <a:solidFill>
                <a:prstClr val="black"/>
              </a:solidFill>
            </a:endParaRPr>
          </a:p>
        </p:txBody>
      </p:sp>
      <p:pic>
        <p:nvPicPr>
          <p:cNvPr id="9219" name="Picture 3" descr="C:\Users\507-20\Desktop\img\1차\컨트롤 업데이트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02" y="4896155"/>
            <a:ext cx="5543550" cy="1323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C:\Users\507-20\Desktop\img\1차\컨트롤 업데이트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02" y="3109459"/>
            <a:ext cx="5165498" cy="1786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168502" y="2740127"/>
            <a:ext cx="3254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prstClr val="black"/>
                </a:solidFill>
              </a:rPr>
              <a:t>수정</a:t>
            </a:r>
            <a:endParaRPr lang="en-US" altLang="ko-KR" dirty="0">
              <a:solidFill>
                <a:prstClr val="black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리스크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관리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이슈리스트 상세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44686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7666" y="569516"/>
            <a:ext cx="3254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>
                <a:solidFill>
                  <a:prstClr val="black"/>
                </a:solidFill>
              </a:rPr>
              <a:t>contoller</a:t>
            </a:r>
            <a:endParaRPr lang="en-US" altLang="ko-KR" dirty="0">
              <a:solidFill>
                <a:prstClr val="black"/>
              </a:solidFill>
            </a:endParaRPr>
          </a:p>
        </p:txBody>
      </p:sp>
      <p:pic>
        <p:nvPicPr>
          <p:cNvPr id="10242" name="Picture 2" descr="C:\Users\507-20\Desktop\img\1차\컨트롤 다운로드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66" y="938848"/>
            <a:ext cx="7850188" cy="242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리스크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관리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이슈리스트 상세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1259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"/>
            <a:ext cx="9144000" cy="370703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6511815"/>
            <a:ext cx="9144000" cy="370703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9254"/>
          <a:stretch/>
        </p:blipFill>
        <p:spPr>
          <a:xfrm>
            <a:off x="37332" y="5247474"/>
            <a:ext cx="9085811" cy="131376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10811" y="2079787"/>
            <a:ext cx="7538851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 smtClean="0">
                <a:solidFill>
                  <a:srgbClr val="F27E8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</a:t>
            </a:r>
            <a:endParaRPr lang="en-US" altLang="ko-KR" dirty="0" smtClean="0">
              <a:solidFill>
                <a:prstClr val="black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기업이 운영하는 다양한 프로젝트의 정보개요</a:t>
            </a:r>
            <a:r>
              <a:rPr lang="en-US" altLang="ko-KR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진척현황</a:t>
            </a:r>
            <a:r>
              <a:rPr lang="en-US" altLang="ko-KR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인력배정</a:t>
            </a:r>
            <a:r>
              <a:rPr lang="en-US" altLang="ko-KR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dirty="0" err="1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원기분석등의</a:t>
            </a:r>
            <a:r>
              <a:rPr lang="ko-KR" altLang="en-US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정보를 한 눈에 조회할 수 있어 기업의 전략추진과 경영혁신</a:t>
            </a:r>
            <a:r>
              <a:rPr lang="en-US" altLang="ko-KR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운영관리를 체계적으로 관리하여 업무의 생산성과 효율성을 향상시키는 솔루션</a:t>
            </a:r>
            <a:endParaRPr lang="en-US" altLang="ko-KR" dirty="0" smtClean="0">
              <a:solidFill>
                <a:prstClr val="black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dirty="0" smtClean="0">
              <a:solidFill>
                <a:prstClr val="black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592766" y="884696"/>
            <a:ext cx="2362698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2800" dirty="0" smtClean="0">
                <a:solidFill>
                  <a:srgbClr val="F27E89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PMS</a:t>
            </a:r>
            <a:r>
              <a:rPr lang="en-US" altLang="ko-KR" sz="2800" dirty="0" smtClean="0">
                <a:latin typeface="타이포_스톰 B" panose="02020503020101020101" pitchFamily="18" charset="-127"/>
                <a:ea typeface="타이포_스톰 B" panose="02020503020101020101" pitchFamily="18" charset="-127"/>
              </a:rPr>
              <a:t>?</a:t>
            </a:r>
          </a:p>
          <a:p>
            <a:pPr algn="just">
              <a:lnSpc>
                <a:spcPct val="150000"/>
              </a:lnSpc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en-US" altLang="ko-KR" sz="12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Project Management System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  <a:endParaRPr lang="en-US" altLang="ko-KR" sz="1200" dirty="0">
              <a:solidFill>
                <a:prstClr val="black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0" y="137826"/>
            <a:ext cx="2120900" cy="3090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T</a:t>
            </a:r>
            <a:r>
              <a:rPr lang="en-US" altLang="ko-KR" dirty="0" smtClean="0">
                <a:solidFill>
                  <a:schemeClr val="bg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opic </a:t>
            </a:r>
            <a:r>
              <a:rPr lang="en-US" altLang="ko-KR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S</a:t>
            </a:r>
            <a:r>
              <a:rPr lang="en-US" altLang="ko-KR" dirty="0" smtClean="0">
                <a:solidFill>
                  <a:schemeClr val="bg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election</a:t>
            </a:r>
            <a:endParaRPr lang="ko-KR" altLang="en-US" dirty="0">
              <a:solidFill>
                <a:schemeClr val="bg1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3061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7666" y="551849"/>
            <a:ext cx="3254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prstClr val="black"/>
                </a:solidFill>
              </a:rPr>
              <a:t>service</a:t>
            </a:r>
            <a:endParaRPr lang="en-US" altLang="ko-KR" dirty="0">
              <a:solidFill>
                <a:prstClr val="black"/>
              </a:solidFill>
            </a:endParaRPr>
          </a:p>
        </p:txBody>
      </p:sp>
      <p:pic>
        <p:nvPicPr>
          <p:cNvPr id="11267" name="Picture 3" descr="C:\Users\507-20\Desktop\img\1차\서비스 상세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53" y="1308180"/>
            <a:ext cx="4657725" cy="1666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C:\Users\507-20\Desktop\img\1차\서비스 상세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66" y="3429000"/>
            <a:ext cx="4762500" cy="2343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57666" y="938848"/>
            <a:ext cx="3254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prstClr val="black"/>
                </a:solidFill>
              </a:rPr>
              <a:t>상세화면</a:t>
            </a:r>
            <a:endParaRPr lang="en-US" altLang="ko-KR" dirty="0">
              <a:solidFill>
                <a:prstClr val="black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0053" y="3031378"/>
            <a:ext cx="3254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prstClr val="black"/>
                </a:solidFill>
              </a:rPr>
              <a:t>수정</a:t>
            </a:r>
            <a:endParaRPr lang="en-US" altLang="ko-KR" dirty="0">
              <a:solidFill>
                <a:prstClr val="black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리스크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관리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이슈리스트 상세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2658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7666" y="551849"/>
            <a:ext cx="3254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prstClr val="black"/>
                </a:solidFill>
              </a:rPr>
              <a:t>Dao</a:t>
            </a:r>
            <a:endParaRPr lang="en-US" altLang="ko-KR" dirty="0">
              <a:solidFill>
                <a:prstClr val="black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7666" y="938848"/>
            <a:ext cx="3254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prstClr val="black"/>
                </a:solidFill>
              </a:rPr>
              <a:t>상세화</a:t>
            </a:r>
            <a:r>
              <a:rPr lang="ko-KR" altLang="en-US" dirty="0">
                <a:solidFill>
                  <a:prstClr val="black"/>
                </a:solidFill>
              </a:rPr>
              <a:t>면</a:t>
            </a:r>
            <a:endParaRPr lang="en-US" altLang="ko-KR" dirty="0">
              <a:solidFill>
                <a:prstClr val="black"/>
              </a:solidFill>
            </a:endParaRPr>
          </a:p>
        </p:txBody>
      </p:sp>
      <p:pic>
        <p:nvPicPr>
          <p:cNvPr id="13315" name="Picture 3" descr="C:\Users\507-20\Desktop\img\1차\dao 수정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062" y="2449286"/>
            <a:ext cx="5035850" cy="57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C:\Users\507-20\Desktop\img\1차\상세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007" y="1366837"/>
            <a:ext cx="4965239" cy="418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57666" y="1808922"/>
            <a:ext cx="3254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prstClr val="black"/>
                </a:solidFill>
              </a:rPr>
              <a:t>수정</a:t>
            </a:r>
            <a:endParaRPr lang="en-US" altLang="ko-KR" dirty="0">
              <a:solidFill>
                <a:prstClr val="black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66007" y="3153535"/>
            <a:ext cx="3254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prstClr val="black"/>
                </a:solidFill>
              </a:rPr>
              <a:t>Mapper</a:t>
            </a:r>
            <a:endParaRPr lang="en-US" altLang="ko-KR" dirty="0">
              <a:solidFill>
                <a:prstClr val="black"/>
              </a:solidFill>
            </a:endParaRPr>
          </a:p>
        </p:txBody>
      </p:sp>
      <p:pic>
        <p:nvPicPr>
          <p:cNvPr id="13317" name="Picture 5" descr="C:\Users\507-20\Desktop\img\1차\m 상세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007" y="3929715"/>
            <a:ext cx="5408179" cy="1524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189821" y="3518762"/>
            <a:ext cx="3254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prstClr val="black"/>
                </a:solidFill>
              </a:rPr>
              <a:t>상세화</a:t>
            </a:r>
            <a:r>
              <a:rPr lang="ko-KR" altLang="en-US" dirty="0">
                <a:solidFill>
                  <a:prstClr val="black"/>
                </a:solidFill>
              </a:rPr>
              <a:t>면</a:t>
            </a:r>
            <a:endParaRPr lang="en-US" altLang="ko-KR" dirty="0">
              <a:solidFill>
                <a:prstClr val="black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리스크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관리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이슈리스트 상세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8404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7666" y="551849"/>
            <a:ext cx="3254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prstClr val="black"/>
                </a:solidFill>
              </a:rPr>
              <a:t>Mapper</a:t>
            </a:r>
            <a:endParaRPr lang="en-US" altLang="ko-KR" dirty="0">
              <a:solidFill>
                <a:prstClr val="black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7666" y="938848"/>
            <a:ext cx="3254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prstClr val="black"/>
                </a:solidFill>
              </a:rPr>
              <a:t>수</a:t>
            </a:r>
            <a:r>
              <a:rPr lang="ko-KR" altLang="en-US" dirty="0">
                <a:solidFill>
                  <a:prstClr val="black"/>
                </a:solidFill>
              </a:rPr>
              <a:t>정</a:t>
            </a:r>
            <a:endParaRPr lang="en-US" altLang="ko-KR" dirty="0">
              <a:solidFill>
                <a:prstClr val="black"/>
              </a:solidFill>
            </a:endParaRPr>
          </a:p>
        </p:txBody>
      </p:sp>
      <p:pic>
        <p:nvPicPr>
          <p:cNvPr id="15362" name="Picture 2" descr="C:\Users\507-20\Desktop\img\1차\m 수정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563" y="1308180"/>
            <a:ext cx="5257800" cy="3448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5567363" y="1798820"/>
            <a:ext cx="3254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prstClr val="black"/>
                </a:solidFill>
              </a:rPr>
              <a:t>제목</a:t>
            </a:r>
            <a:r>
              <a:rPr lang="en-US" altLang="ko-KR" dirty="0" smtClean="0">
                <a:solidFill>
                  <a:prstClr val="black"/>
                </a:solidFill>
              </a:rPr>
              <a:t>, </a:t>
            </a:r>
            <a:r>
              <a:rPr lang="ko-KR" altLang="en-US" dirty="0" smtClean="0">
                <a:solidFill>
                  <a:prstClr val="black"/>
                </a:solidFill>
              </a:rPr>
              <a:t>내용</a:t>
            </a:r>
            <a:r>
              <a:rPr lang="en-US" altLang="ko-KR" dirty="0" smtClean="0">
                <a:solidFill>
                  <a:prstClr val="black"/>
                </a:solidFill>
              </a:rPr>
              <a:t>, </a:t>
            </a:r>
            <a:r>
              <a:rPr lang="ko-KR" altLang="en-US" dirty="0" smtClean="0">
                <a:solidFill>
                  <a:prstClr val="black"/>
                </a:solidFill>
              </a:rPr>
              <a:t>수정일</a:t>
            </a:r>
            <a:endParaRPr lang="en-US" altLang="ko-KR" dirty="0">
              <a:solidFill>
                <a:prstClr val="black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567362" y="3682022"/>
            <a:ext cx="32548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prstClr val="black"/>
                </a:solidFill>
              </a:rPr>
              <a:t>해결방안 내용</a:t>
            </a:r>
            <a:r>
              <a:rPr lang="en-US" altLang="ko-KR" dirty="0" smtClean="0">
                <a:solidFill>
                  <a:prstClr val="black"/>
                </a:solidFill>
              </a:rPr>
              <a:t>,</a:t>
            </a:r>
            <a:r>
              <a:rPr lang="ko-KR" altLang="en-US" dirty="0">
                <a:solidFill>
                  <a:prstClr val="black"/>
                </a:solidFill>
              </a:rPr>
              <a:t> </a:t>
            </a:r>
            <a:endParaRPr lang="en-US" altLang="ko-KR" dirty="0" smtClean="0">
              <a:solidFill>
                <a:prstClr val="black"/>
              </a:solidFill>
            </a:endParaRPr>
          </a:p>
          <a:p>
            <a:r>
              <a:rPr lang="ko-KR" altLang="en-US" dirty="0" smtClean="0">
                <a:solidFill>
                  <a:prstClr val="black"/>
                </a:solidFill>
              </a:rPr>
              <a:t>해결방안</a:t>
            </a:r>
            <a:r>
              <a:rPr lang="en-US" altLang="ko-KR" dirty="0" smtClean="0">
                <a:solidFill>
                  <a:prstClr val="black"/>
                </a:solidFill>
              </a:rPr>
              <a:t> </a:t>
            </a:r>
            <a:r>
              <a:rPr lang="ko-KR" altLang="en-US" dirty="0" smtClean="0">
                <a:solidFill>
                  <a:prstClr val="black"/>
                </a:solidFill>
              </a:rPr>
              <a:t>수정일</a:t>
            </a:r>
            <a:endParaRPr lang="en-US" altLang="ko-KR" dirty="0">
              <a:solidFill>
                <a:prstClr val="black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리스크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관리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이슈리스트 상세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9155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021"/>
          <a:stretch/>
        </p:blipFill>
        <p:spPr>
          <a:xfrm>
            <a:off x="3204519" y="2067704"/>
            <a:ext cx="2877606" cy="661457"/>
          </a:xfrm>
          <a:prstGeom prst="rect">
            <a:avLst/>
          </a:prstGeom>
        </p:spPr>
      </p:pic>
      <p:grpSp>
        <p:nvGrpSpPr>
          <p:cNvPr id="5" name="그룹 4"/>
          <p:cNvGrpSpPr/>
          <p:nvPr/>
        </p:nvGrpSpPr>
        <p:grpSpPr>
          <a:xfrm>
            <a:off x="2895599" y="2732034"/>
            <a:ext cx="3480487" cy="48901"/>
            <a:chOff x="0" y="6058453"/>
            <a:chExt cx="9152314" cy="49876"/>
          </a:xfrm>
        </p:grpSpPr>
        <p:sp>
          <p:nvSpPr>
            <p:cNvPr id="6" name="직사각형 5"/>
            <p:cNvSpPr/>
            <p:nvPr/>
          </p:nvSpPr>
          <p:spPr>
            <a:xfrm>
              <a:off x="0" y="6058453"/>
              <a:ext cx="9144000" cy="49876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705004" y="6061421"/>
              <a:ext cx="4447310" cy="43978"/>
            </a:xfrm>
            <a:prstGeom prst="rect">
              <a:avLst/>
            </a:prstGeom>
            <a:solidFill>
              <a:srgbClr val="FDBBC1"/>
            </a:solidFill>
            <a:ln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직사각형 7"/>
          <p:cNvSpPr/>
          <p:nvPr/>
        </p:nvSpPr>
        <p:spPr>
          <a:xfrm>
            <a:off x="23989" y="3063468"/>
            <a:ext cx="9143999" cy="557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 smtClean="0">
                <a:solidFill>
                  <a:schemeClr val="bg2">
                    <a:lumMod val="25000"/>
                  </a:scheme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프로젝트</a:t>
            </a:r>
            <a:endParaRPr lang="en-US" altLang="ko-KR" sz="3200" dirty="0" smtClean="0">
              <a:solidFill>
                <a:schemeClr val="bg2">
                  <a:lumMod val="25000"/>
                </a:scheme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  <a:p>
            <a:pPr algn="ctr"/>
            <a:r>
              <a:rPr lang="ko-KR" altLang="en-US" sz="3200" dirty="0" smtClean="0">
                <a:solidFill>
                  <a:schemeClr val="bg2">
                    <a:lumMod val="25000"/>
                  </a:scheme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일정관리</a:t>
            </a:r>
            <a:endParaRPr lang="ko-KR" altLang="en-US" sz="3200" dirty="0">
              <a:solidFill>
                <a:schemeClr val="bg2">
                  <a:lumMod val="25000"/>
                </a:scheme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 rot="10800000">
            <a:off x="3236744" y="3814600"/>
            <a:ext cx="2718487" cy="45719"/>
            <a:chOff x="0" y="6058453"/>
            <a:chExt cx="9152314" cy="49876"/>
          </a:xfrm>
        </p:grpSpPr>
        <p:sp>
          <p:nvSpPr>
            <p:cNvPr id="11" name="직사각형 10"/>
            <p:cNvSpPr/>
            <p:nvPr/>
          </p:nvSpPr>
          <p:spPr>
            <a:xfrm>
              <a:off x="0" y="6058453"/>
              <a:ext cx="9144000" cy="49876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4705004" y="6061421"/>
              <a:ext cx="4447310" cy="43978"/>
            </a:xfrm>
            <a:prstGeom prst="rect">
              <a:avLst/>
            </a:prstGeom>
            <a:solidFill>
              <a:srgbClr val="FDBBC1"/>
            </a:solidFill>
            <a:ln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746698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-3017101" y="325806"/>
            <a:ext cx="5231500" cy="557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200" y="998081"/>
            <a:ext cx="8640000" cy="5144563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총괄관리 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프로젝트추가</a:t>
            </a:r>
          </a:p>
        </p:txBody>
      </p:sp>
    </p:spTree>
    <p:extLst>
      <p:ext uri="{BB962C8B-B14F-4D97-AF65-F5344CB8AC3E}">
        <p14:creationId xmlns:p14="http://schemas.microsoft.com/office/powerpoint/2010/main" val="210636689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-2529251" y="818585"/>
            <a:ext cx="5042030" cy="557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255" y="734959"/>
            <a:ext cx="7998690" cy="5834794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일정관리 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간트차트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(PM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)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7955516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624" y="734959"/>
            <a:ext cx="7865952" cy="5834794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일정관리 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간트차트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(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팀원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)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4631977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021"/>
          <a:stretch/>
        </p:blipFill>
        <p:spPr>
          <a:xfrm>
            <a:off x="3204519" y="2125370"/>
            <a:ext cx="2877606" cy="661457"/>
          </a:xfrm>
          <a:prstGeom prst="rect">
            <a:avLst/>
          </a:prstGeom>
        </p:spPr>
      </p:pic>
      <p:grpSp>
        <p:nvGrpSpPr>
          <p:cNvPr id="5" name="그룹 4"/>
          <p:cNvGrpSpPr/>
          <p:nvPr/>
        </p:nvGrpSpPr>
        <p:grpSpPr>
          <a:xfrm>
            <a:off x="2895599" y="2789700"/>
            <a:ext cx="3480487" cy="48901"/>
            <a:chOff x="0" y="6058453"/>
            <a:chExt cx="9152314" cy="49876"/>
          </a:xfrm>
        </p:grpSpPr>
        <p:sp>
          <p:nvSpPr>
            <p:cNvPr id="6" name="직사각형 5"/>
            <p:cNvSpPr/>
            <p:nvPr/>
          </p:nvSpPr>
          <p:spPr>
            <a:xfrm>
              <a:off x="0" y="6058453"/>
              <a:ext cx="9144000" cy="49876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705004" y="6061421"/>
              <a:ext cx="4447310" cy="43978"/>
            </a:xfrm>
            <a:prstGeom prst="rect">
              <a:avLst/>
            </a:prstGeom>
            <a:solidFill>
              <a:srgbClr val="FDBBC1"/>
            </a:solidFill>
            <a:ln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직사각형 7"/>
          <p:cNvSpPr/>
          <p:nvPr/>
        </p:nvSpPr>
        <p:spPr>
          <a:xfrm>
            <a:off x="4595" y="2904002"/>
            <a:ext cx="9143999" cy="557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 smtClean="0">
                <a:solidFill>
                  <a:schemeClr val="bg2">
                    <a:lumMod val="25000"/>
                  </a:scheme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프로젝트 통합관리</a:t>
            </a:r>
            <a:endParaRPr lang="ko-KR" altLang="en-US" sz="3200" dirty="0">
              <a:solidFill>
                <a:schemeClr val="bg2">
                  <a:lumMod val="25000"/>
                </a:scheme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 rot="10800000">
            <a:off x="3262183" y="3438188"/>
            <a:ext cx="2718487" cy="45719"/>
            <a:chOff x="0" y="6058453"/>
            <a:chExt cx="9152314" cy="49876"/>
          </a:xfrm>
        </p:grpSpPr>
        <p:sp>
          <p:nvSpPr>
            <p:cNvPr id="11" name="직사각형 10"/>
            <p:cNvSpPr/>
            <p:nvPr/>
          </p:nvSpPr>
          <p:spPr>
            <a:xfrm>
              <a:off x="0" y="6058453"/>
              <a:ext cx="9144000" cy="49876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4705004" y="6061421"/>
              <a:ext cx="4447310" cy="43978"/>
            </a:xfrm>
            <a:prstGeom prst="rect">
              <a:avLst/>
            </a:prstGeom>
            <a:solidFill>
              <a:srgbClr val="FDBBC1"/>
            </a:solidFill>
            <a:ln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99199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1028" name="Picture 4" descr="C:\Users\508-19\Desktop\업무현황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846" y="1797269"/>
            <a:ext cx="5581375" cy="3478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직선 화살표 연결선 7"/>
          <p:cNvCxnSpPr/>
          <p:nvPr/>
        </p:nvCxnSpPr>
        <p:spPr>
          <a:xfrm>
            <a:off x="2490952" y="2511972"/>
            <a:ext cx="3321269" cy="1051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922294" y="2253733"/>
            <a:ext cx="2575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prstClr val="black"/>
                </a:solidFill>
              </a:rPr>
              <a:t>업무명으로 검색기능</a:t>
            </a:r>
            <a:endParaRPr lang="ko-KR" altLang="en-US" dirty="0">
              <a:solidFill>
                <a:prstClr val="black"/>
              </a:solidFill>
            </a:endParaRPr>
          </a:p>
        </p:txBody>
      </p:sp>
      <p:pic>
        <p:nvPicPr>
          <p:cNvPr id="1029" name="Picture 5" descr="C:\Users\508-19\Desktop\검색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5619" y="2623065"/>
            <a:ext cx="3581400" cy="61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직선 화살표 연결선 10"/>
          <p:cNvCxnSpPr/>
          <p:nvPr/>
        </p:nvCxnSpPr>
        <p:spPr>
          <a:xfrm>
            <a:off x="5654566" y="3536730"/>
            <a:ext cx="683172" cy="103527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30846" y="1330294"/>
            <a:ext cx="73572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prstClr val="black"/>
                </a:solidFill>
                <a:hlinkClick r:id="rId4"/>
              </a:rPr>
              <a:t>http://</a:t>
            </a:r>
            <a:r>
              <a:rPr lang="en-US" altLang="ko-KR" dirty="0" smtClean="0">
                <a:solidFill>
                  <a:prstClr val="black"/>
                </a:solidFill>
                <a:hlinkClick r:id="rId4"/>
              </a:rPr>
              <a:t>localhost:5080/PR06/task.do?method=list</a:t>
            </a:r>
            <a:endParaRPr lang="ko-KR" altLang="en-US" dirty="0">
              <a:solidFill>
                <a:prstClr val="black"/>
              </a:solidFill>
            </a:endParaRPr>
          </a:p>
        </p:txBody>
      </p:sp>
      <p:pic>
        <p:nvPicPr>
          <p:cNvPr id="1030" name="Picture 6" descr="C:\Users\508-19\Desktop\이동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1607" y="4941332"/>
            <a:ext cx="4336491" cy="266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6337738" y="4572000"/>
            <a:ext cx="2575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prstClr val="black"/>
                </a:solidFill>
              </a:rPr>
              <a:t>등록 </a:t>
            </a:r>
            <a:r>
              <a:rPr lang="en-US" altLang="ko-KR" dirty="0" smtClean="0">
                <a:solidFill>
                  <a:prstClr val="black"/>
                </a:solidFill>
              </a:rPr>
              <a:t>form</a:t>
            </a:r>
            <a:r>
              <a:rPr lang="ko-KR" altLang="en-US" dirty="0" smtClean="0">
                <a:solidFill>
                  <a:prstClr val="black"/>
                </a:solidFill>
              </a:rPr>
              <a:t>으로 이동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프로젝트 통합관리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– PM,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팀원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14691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-4118" y="424917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-99327" y="-5199"/>
            <a:ext cx="3217333" cy="557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4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4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PM , </a:t>
            </a:r>
            <a:r>
              <a:rPr lang="ko-KR" alt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팀원</a:t>
            </a:r>
          </a:p>
        </p:txBody>
      </p:sp>
      <p:pic>
        <p:nvPicPr>
          <p:cNvPr id="4100" name="Picture 4" descr="C:\Users\508-19\Desktop\등록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978" y="1638819"/>
            <a:ext cx="6290477" cy="382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꺾인 연결선 10"/>
          <p:cNvCxnSpPr/>
          <p:nvPr/>
        </p:nvCxnSpPr>
        <p:spPr>
          <a:xfrm rot="10800000" flipV="1">
            <a:off x="4887312" y="5265417"/>
            <a:ext cx="618815" cy="320043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9" name="Picture 5" descr="C:\Users\508-19\Desktop\등록..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600" y="5465619"/>
            <a:ext cx="379095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508-19\Desktop\ㅇㅅㅌ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025" y="5916778"/>
            <a:ext cx="3819525" cy="41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:\Users\508-19\Desktop\11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9355" y="2163325"/>
            <a:ext cx="2686050" cy="25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:\Users\508-19\Desktop\22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9355" y="2469219"/>
            <a:ext cx="2714625" cy="23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 descr="C:\Users\508-19\Desktop\ㄹ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0218" y="3122065"/>
            <a:ext cx="857250" cy="209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C:\Users\508-19\Desktop\ㅡㅜㅐ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3216" y="2745828"/>
            <a:ext cx="581025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5" name="Picture 11" descr="C:\Users\508-19\Desktop\ㅇ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8455" y="1766341"/>
            <a:ext cx="7620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직사각형 1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프로젝트 통합관리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– PM,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팀원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54295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"/>
            <a:ext cx="9144000" cy="370703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6511815"/>
            <a:ext cx="9144000" cy="370703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9254"/>
          <a:stretch/>
        </p:blipFill>
        <p:spPr>
          <a:xfrm>
            <a:off x="37332" y="5247474"/>
            <a:ext cx="9085811" cy="131376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20347" y="1715693"/>
            <a:ext cx="8002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	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1686877" y="2195204"/>
            <a:ext cx="7457123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1.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기술의 전달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표준화 용이</a:t>
            </a:r>
            <a:endParaRPr lang="en-US" altLang="ko-KR" sz="16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2.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팀원에의 작업 할당 </a:t>
            </a:r>
          </a:p>
          <a:p>
            <a:pPr>
              <a:lnSpc>
                <a:spcPct val="150000"/>
              </a:lnSpc>
            </a:pP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3.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진척 관리 가능</a:t>
            </a:r>
          </a:p>
          <a:p>
            <a:pPr>
              <a:lnSpc>
                <a:spcPct val="150000"/>
              </a:lnSpc>
            </a:pP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4.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목적에 따른 결과가 도출되게끔 작업의 방향성을 유지</a:t>
            </a:r>
          </a:p>
          <a:p>
            <a:pPr>
              <a:lnSpc>
                <a:spcPct val="150000"/>
              </a:lnSpc>
            </a:pP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5.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달성한 결과를 분석</a:t>
            </a:r>
            <a:endParaRPr lang="en-US" altLang="ko-KR" sz="16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6. </a:t>
            </a:r>
            <a:r>
              <a:rPr lang="ko-KR" altLang="en-US" sz="1600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간트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차트 등을 포함하는 프로젝트 관리 제품을 이용하는 것으로 효율적인 업무수행</a:t>
            </a:r>
            <a:endParaRPr lang="ko-KR" altLang="en-US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75913" y="1315584"/>
            <a:ext cx="368858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/>
              <a:t>  </a:t>
            </a:r>
            <a:r>
              <a:rPr lang="en-US" altLang="ko-KR" sz="3200" dirty="0" smtClean="0">
                <a:solidFill>
                  <a:srgbClr val="F27E89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PMS </a:t>
            </a:r>
            <a:r>
              <a:rPr lang="ko-KR" altLang="en-US" sz="16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를 </a:t>
            </a:r>
            <a:r>
              <a:rPr lang="ko-KR" altLang="en-US" sz="16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통한 </a:t>
            </a:r>
            <a:r>
              <a:rPr lang="ko-KR" altLang="en-US" sz="16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프로젝트 관리</a:t>
            </a:r>
            <a:endParaRPr lang="en-US" altLang="ko-KR" sz="1600" dirty="0">
              <a:solidFill>
                <a:prstClr val="black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0" y="137826"/>
            <a:ext cx="2120900" cy="3090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T</a:t>
            </a:r>
            <a:r>
              <a:rPr lang="en-US" altLang="ko-KR" dirty="0" smtClean="0">
                <a:solidFill>
                  <a:schemeClr val="bg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opic </a:t>
            </a:r>
            <a:r>
              <a:rPr lang="en-US" altLang="ko-KR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S</a:t>
            </a:r>
            <a:r>
              <a:rPr lang="en-US" altLang="ko-KR" dirty="0" smtClean="0">
                <a:solidFill>
                  <a:schemeClr val="bg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election</a:t>
            </a:r>
            <a:endParaRPr lang="ko-KR" altLang="en-US" dirty="0">
              <a:solidFill>
                <a:schemeClr val="bg1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12055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4423" y="1382708"/>
            <a:ext cx="5217874" cy="4014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직선 화살표 연결선 12"/>
          <p:cNvCxnSpPr/>
          <p:nvPr/>
        </p:nvCxnSpPr>
        <p:spPr>
          <a:xfrm>
            <a:off x="4030980" y="1900007"/>
            <a:ext cx="1781241" cy="525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922293" y="1708562"/>
            <a:ext cx="2575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prstClr val="black"/>
                </a:solidFill>
              </a:rPr>
              <a:t>업무담당자 명</a:t>
            </a:r>
            <a:endParaRPr lang="ko-KR" altLang="en-US" dirty="0">
              <a:solidFill>
                <a:prstClr val="black"/>
              </a:solidFill>
            </a:endParaRPr>
          </a:p>
        </p:txBody>
      </p:sp>
      <p:cxnSp>
        <p:nvCxnSpPr>
          <p:cNvPr id="17" name="직선 화살표 연결선 16"/>
          <p:cNvCxnSpPr/>
          <p:nvPr/>
        </p:nvCxnSpPr>
        <p:spPr>
          <a:xfrm>
            <a:off x="2139667" y="4391747"/>
            <a:ext cx="1781241" cy="525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030980" y="4200302"/>
            <a:ext cx="26822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prstClr val="black"/>
                </a:solidFill>
              </a:rPr>
              <a:t>진행률</a:t>
            </a:r>
            <a:r>
              <a:rPr lang="en-US" altLang="ko-KR" sz="1400" dirty="0" smtClean="0">
                <a:solidFill>
                  <a:prstClr val="black"/>
                </a:solidFill>
              </a:rPr>
              <a:t>, </a:t>
            </a:r>
            <a:r>
              <a:rPr lang="ko-KR" altLang="en-US" sz="1400" dirty="0" smtClean="0">
                <a:solidFill>
                  <a:prstClr val="black"/>
                </a:solidFill>
              </a:rPr>
              <a:t>결재 여부 수정 </a:t>
            </a:r>
            <a:endParaRPr lang="en-US" altLang="ko-KR" sz="1400" dirty="0">
              <a:solidFill>
                <a:prstClr val="black"/>
              </a:solidFill>
            </a:endParaRPr>
          </a:p>
          <a:p>
            <a:r>
              <a:rPr lang="ko-KR" altLang="en-US" sz="1400" dirty="0" smtClean="0">
                <a:solidFill>
                  <a:prstClr val="black"/>
                </a:solidFill>
              </a:rPr>
              <a:t>진행률</a:t>
            </a:r>
            <a:r>
              <a:rPr lang="en-US" altLang="ko-KR" sz="1400" dirty="0" smtClean="0">
                <a:solidFill>
                  <a:prstClr val="black"/>
                </a:solidFill>
              </a:rPr>
              <a:t> 1~100 (</a:t>
            </a:r>
            <a:r>
              <a:rPr lang="ko-KR" altLang="en-US" sz="1400" dirty="0" smtClean="0">
                <a:solidFill>
                  <a:prstClr val="black"/>
                </a:solidFill>
              </a:rPr>
              <a:t>담당자</a:t>
            </a:r>
            <a:r>
              <a:rPr lang="en-US" altLang="ko-KR" sz="1400" dirty="0" smtClean="0">
                <a:solidFill>
                  <a:prstClr val="black"/>
                </a:solidFill>
              </a:rPr>
              <a:t>)</a:t>
            </a:r>
          </a:p>
          <a:p>
            <a:r>
              <a:rPr lang="ko-KR" altLang="en-US" sz="1400" dirty="0" smtClean="0">
                <a:solidFill>
                  <a:prstClr val="black"/>
                </a:solidFill>
              </a:rPr>
              <a:t>결재 여부</a:t>
            </a:r>
            <a:r>
              <a:rPr lang="en-US" altLang="ko-KR" sz="1400" dirty="0">
                <a:solidFill>
                  <a:prstClr val="black"/>
                </a:solidFill>
              </a:rPr>
              <a:t> </a:t>
            </a:r>
            <a:r>
              <a:rPr lang="en-US" altLang="ko-KR" sz="1400" dirty="0" smtClean="0">
                <a:solidFill>
                  <a:prstClr val="black"/>
                </a:solidFill>
              </a:rPr>
              <a:t>: </a:t>
            </a:r>
            <a:r>
              <a:rPr lang="ko-KR" altLang="en-US" sz="1400" dirty="0" smtClean="0">
                <a:solidFill>
                  <a:prstClr val="black"/>
                </a:solidFill>
              </a:rPr>
              <a:t>업무 중 </a:t>
            </a:r>
            <a:r>
              <a:rPr lang="en-US" altLang="ko-KR" sz="1400" dirty="0" smtClean="0">
                <a:solidFill>
                  <a:prstClr val="black"/>
                </a:solidFill>
              </a:rPr>
              <a:t>/ </a:t>
            </a:r>
            <a:r>
              <a:rPr lang="ko-KR" altLang="en-US" sz="1400" dirty="0" smtClean="0">
                <a:solidFill>
                  <a:prstClr val="black"/>
                </a:solidFill>
              </a:rPr>
              <a:t>결재 신청 </a:t>
            </a:r>
            <a:r>
              <a:rPr lang="en-US" altLang="ko-KR" sz="1400" dirty="0" smtClean="0">
                <a:solidFill>
                  <a:prstClr val="black"/>
                </a:solidFill>
              </a:rPr>
              <a:t>/ </a:t>
            </a:r>
            <a:r>
              <a:rPr lang="ko-KR" altLang="en-US" sz="1400" dirty="0" smtClean="0">
                <a:solidFill>
                  <a:prstClr val="black"/>
                </a:solidFill>
              </a:rPr>
              <a:t>반려처리 </a:t>
            </a:r>
            <a:r>
              <a:rPr lang="en-US" altLang="ko-KR" sz="1400" dirty="0" smtClean="0">
                <a:solidFill>
                  <a:prstClr val="black"/>
                </a:solidFill>
              </a:rPr>
              <a:t>/</a:t>
            </a:r>
            <a:r>
              <a:rPr lang="ko-KR" altLang="en-US" sz="1400" dirty="0" smtClean="0">
                <a:solidFill>
                  <a:prstClr val="black"/>
                </a:solidFill>
              </a:rPr>
              <a:t>결재완료</a:t>
            </a:r>
            <a:endParaRPr lang="ko-KR" altLang="en-US" sz="1400" dirty="0">
              <a:solidFill>
                <a:prstClr val="black"/>
              </a:solidFill>
            </a:endParaRPr>
          </a:p>
        </p:txBody>
      </p:sp>
      <p:pic>
        <p:nvPicPr>
          <p:cNvPr id="2054" name="Picture 6" descr="C:\Users\508-19\Desktop\결재여부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4391" y="5359897"/>
            <a:ext cx="4148335" cy="824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직사각형 14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프로젝트 통합관리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– PM,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팀원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81913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4423" y="1176968"/>
            <a:ext cx="5217874" cy="4014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꺾인 연결선 3"/>
          <p:cNvCxnSpPr/>
          <p:nvPr/>
        </p:nvCxnSpPr>
        <p:spPr>
          <a:xfrm rot="16200000" flipH="1">
            <a:off x="754380" y="4945379"/>
            <a:ext cx="548644" cy="457202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341120" y="5204884"/>
            <a:ext cx="245364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prstClr val="black"/>
                </a:solidFill>
              </a:rPr>
              <a:t>반려 사유등록 </a:t>
            </a:r>
            <a:r>
              <a:rPr lang="en-US" altLang="ko-KR" sz="1400" dirty="0" smtClean="0">
                <a:solidFill>
                  <a:prstClr val="black"/>
                </a:solidFill>
              </a:rPr>
              <a:t>(</a:t>
            </a:r>
            <a:r>
              <a:rPr lang="ko-KR" altLang="en-US" sz="1400" dirty="0" smtClean="0">
                <a:solidFill>
                  <a:prstClr val="black"/>
                </a:solidFill>
              </a:rPr>
              <a:t>팀장이 반려 처리 시에만 사유 등록</a:t>
            </a:r>
            <a:r>
              <a:rPr lang="en-US" altLang="ko-KR" sz="1400" dirty="0" smtClean="0">
                <a:solidFill>
                  <a:prstClr val="black"/>
                </a:solidFill>
              </a:rPr>
              <a:t>)</a:t>
            </a:r>
            <a:endParaRPr lang="en-US" altLang="ko-KR" sz="1400" dirty="0">
              <a:solidFill>
                <a:prstClr val="black"/>
              </a:solidFill>
            </a:endParaRPr>
          </a:p>
          <a:p>
            <a:endParaRPr lang="ko-KR" altLang="en-US" sz="1400" dirty="0">
              <a:solidFill>
                <a:prstClr val="black"/>
              </a:solidFill>
            </a:endParaRPr>
          </a:p>
        </p:txBody>
      </p:sp>
      <p:cxnSp>
        <p:nvCxnSpPr>
          <p:cNvPr id="11" name="꺾인 연결선 10"/>
          <p:cNvCxnSpPr/>
          <p:nvPr/>
        </p:nvCxnSpPr>
        <p:spPr>
          <a:xfrm flipV="1">
            <a:off x="4879994" y="4358640"/>
            <a:ext cx="606406" cy="567687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074304" y="3901575"/>
            <a:ext cx="30271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prstClr val="black"/>
                </a:solidFill>
              </a:rPr>
              <a:t>업무 삭제처리 </a:t>
            </a:r>
            <a:r>
              <a:rPr lang="en-US" altLang="ko-KR" sz="1400" dirty="0" smtClean="0">
                <a:solidFill>
                  <a:prstClr val="black"/>
                </a:solidFill>
              </a:rPr>
              <a:t>(</a:t>
            </a:r>
            <a:r>
              <a:rPr lang="ko-KR" altLang="en-US" sz="1400" dirty="0" smtClean="0">
                <a:solidFill>
                  <a:prstClr val="black"/>
                </a:solidFill>
              </a:rPr>
              <a:t>팀장권한</a:t>
            </a:r>
            <a:r>
              <a:rPr lang="en-US" altLang="ko-KR" sz="1400" dirty="0" smtClean="0">
                <a:solidFill>
                  <a:prstClr val="black"/>
                </a:solidFill>
              </a:rPr>
              <a:t>)</a:t>
            </a:r>
            <a:endParaRPr lang="ko-KR" altLang="en-US" sz="1400" dirty="0">
              <a:solidFill>
                <a:prstClr val="black"/>
              </a:solidFill>
            </a:endParaRPr>
          </a:p>
        </p:txBody>
      </p:sp>
      <p:pic>
        <p:nvPicPr>
          <p:cNvPr id="3074" name="Picture 2" descr="C:\Users\508-19\Desktop\삭제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297" y="4221012"/>
            <a:ext cx="3403917" cy="651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꺾인 연결선 21"/>
          <p:cNvCxnSpPr/>
          <p:nvPr/>
        </p:nvCxnSpPr>
        <p:spPr>
          <a:xfrm>
            <a:off x="4581215" y="5265418"/>
            <a:ext cx="673755" cy="320042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4581215" y="5067525"/>
            <a:ext cx="0" cy="1978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5353722" y="5182024"/>
            <a:ext cx="30271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prstClr val="black"/>
                </a:solidFill>
              </a:rPr>
              <a:t>업무 수정처리 </a:t>
            </a:r>
            <a:r>
              <a:rPr lang="en-US" altLang="ko-KR" sz="1400" dirty="0" smtClean="0">
                <a:solidFill>
                  <a:prstClr val="black"/>
                </a:solidFill>
              </a:rPr>
              <a:t>(</a:t>
            </a:r>
            <a:r>
              <a:rPr lang="ko-KR" altLang="en-US" sz="1400" dirty="0" smtClean="0">
                <a:solidFill>
                  <a:prstClr val="black"/>
                </a:solidFill>
              </a:rPr>
              <a:t>팀장권한</a:t>
            </a:r>
            <a:r>
              <a:rPr lang="en-US" altLang="ko-KR" sz="1400" dirty="0" smtClean="0">
                <a:solidFill>
                  <a:prstClr val="black"/>
                </a:solidFill>
              </a:rPr>
              <a:t>)</a:t>
            </a:r>
            <a:endParaRPr lang="ko-KR" altLang="en-US" sz="1400" dirty="0">
              <a:solidFill>
                <a:prstClr val="black"/>
              </a:solidFill>
            </a:endParaRPr>
          </a:p>
        </p:txBody>
      </p:sp>
      <p:pic>
        <p:nvPicPr>
          <p:cNvPr id="3075" name="Picture 3" descr="C:\Users\508-19\Desktop\업뎃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3722" y="5452350"/>
            <a:ext cx="2776383" cy="1075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508-19\Desktop\반려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635" y="5646420"/>
            <a:ext cx="2936225" cy="881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직사각형 17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프로젝트 통합관리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– PM,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팀원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31290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021"/>
          <a:stretch/>
        </p:blipFill>
        <p:spPr>
          <a:xfrm>
            <a:off x="3204519" y="2125370"/>
            <a:ext cx="2877606" cy="661457"/>
          </a:xfrm>
          <a:prstGeom prst="rect">
            <a:avLst/>
          </a:prstGeom>
        </p:spPr>
      </p:pic>
      <p:grpSp>
        <p:nvGrpSpPr>
          <p:cNvPr id="5" name="그룹 4"/>
          <p:cNvGrpSpPr/>
          <p:nvPr/>
        </p:nvGrpSpPr>
        <p:grpSpPr>
          <a:xfrm>
            <a:off x="2895599" y="2789700"/>
            <a:ext cx="3480487" cy="48901"/>
            <a:chOff x="0" y="6058453"/>
            <a:chExt cx="9152314" cy="49876"/>
          </a:xfrm>
        </p:grpSpPr>
        <p:sp>
          <p:nvSpPr>
            <p:cNvPr id="6" name="직사각형 5"/>
            <p:cNvSpPr/>
            <p:nvPr/>
          </p:nvSpPr>
          <p:spPr>
            <a:xfrm>
              <a:off x="0" y="6058453"/>
              <a:ext cx="9144000" cy="49876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705004" y="6061421"/>
              <a:ext cx="4447310" cy="43978"/>
            </a:xfrm>
            <a:prstGeom prst="rect">
              <a:avLst/>
            </a:prstGeom>
            <a:solidFill>
              <a:srgbClr val="FDBBC1"/>
            </a:solidFill>
            <a:ln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직사각형 7"/>
          <p:cNvSpPr/>
          <p:nvPr/>
        </p:nvSpPr>
        <p:spPr>
          <a:xfrm>
            <a:off x="4595" y="2904002"/>
            <a:ext cx="9143999" cy="557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 smtClean="0">
                <a:solidFill>
                  <a:schemeClr val="bg2">
                    <a:lumMod val="25000"/>
                  </a:scheme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프로젝트 총괄</a:t>
            </a:r>
            <a:r>
              <a:rPr lang="en-US" altLang="ko-KR" sz="3200" dirty="0" smtClean="0">
                <a:solidFill>
                  <a:schemeClr val="bg2">
                    <a:lumMod val="25000"/>
                  </a:scheme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/</a:t>
            </a:r>
            <a:r>
              <a:rPr lang="ko-KR" altLang="en-US" sz="3200" dirty="0" smtClean="0">
                <a:solidFill>
                  <a:schemeClr val="bg2">
                    <a:lumMod val="25000"/>
                  </a:scheme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관리</a:t>
            </a:r>
            <a:endParaRPr lang="ko-KR" altLang="en-US" sz="3200" dirty="0">
              <a:solidFill>
                <a:schemeClr val="bg2">
                  <a:lumMod val="25000"/>
                </a:scheme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 rot="10800000">
            <a:off x="3262183" y="3438188"/>
            <a:ext cx="2718487" cy="45719"/>
            <a:chOff x="0" y="6058453"/>
            <a:chExt cx="9152314" cy="49876"/>
          </a:xfrm>
        </p:grpSpPr>
        <p:sp>
          <p:nvSpPr>
            <p:cNvPr id="11" name="직사각형 10"/>
            <p:cNvSpPr/>
            <p:nvPr/>
          </p:nvSpPr>
          <p:spPr>
            <a:xfrm>
              <a:off x="0" y="6058453"/>
              <a:ext cx="9144000" cy="49876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4705004" y="6061421"/>
              <a:ext cx="4447310" cy="43978"/>
            </a:xfrm>
            <a:prstGeom prst="rect">
              <a:avLst/>
            </a:prstGeom>
            <a:solidFill>
              <a:srgbClr val="FDBBC1"/>
            </a:solidFill>
            <a:ln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754326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-3246181" y="1887229"/>
            <a:ext cx="6121186" cy="557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24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5904" y="5502160"/>
            <a:ext cx="5255741" cy="1228896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66" y="2165753"/>
            <a:ext cx="9020432" cy="3784418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66" y="4673860"/>
            <a:ext cx="3929401" cy="2054182"/>
          </a:xfrm>
          <a:prstGeom prst="rect">
            <a:avLst/>
          </a:prstGeom>
          <a:ln w="15875">
            <a:solidFill>
              <a:srgbClr val="FF0000"/>
            </a:solidFill>
          </a:ln>
        </p:spPr>
      </p:pic>
      <p:cxnSp>
        <p:nvCxnSpPr>
          <p:cNvPr id="9" name="직선 화살표 연결선 8"/>
          <p:cNvCxnSpPr/>
          <p:nvPr/>
        </p:nvCxnSpPr>
        <p:spPr>
          <a:xfrm>
            <a:off x="3987067" y="5840255"/>
            <a:ext cx="1400479" cy="533743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026" y="614486"/>
            <a:ext cx="8640381" cy="1247949"/>
          </a:xfrm>
          <a:prstGeom prst="rect">
            <a:avLst/>
          </a:prstGeom>
          <a:ln w="15875">
            <a:solidFill>
              <a:srgbClr val="FF0000"/>
            </a:solidFill>
          </a:ln>
        </p:spPr>
      </p:pic>
      <p:cxnSp>
        <p:nvCxnSpPr>
          <p:cNvPr id="15" name="직선 화살표 연결선 14"/>
          <p:cNvCxnSpPr/>
          <p:nvPr/>
        </p:nvCxnSpPr>
        <p:spPr>
          <a:xfrm>
            <a:off x="4355710" y="1861764"/>
            <a:ext cx="10344" cy="1122727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프로젝트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총괄관리 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CTO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선정</a:t>
            </a:r>
          </a:p>
        </p:txBody>
      </p:sp>
    </p:spTree>
    <p:extLst>
      <p:ext uri="{BB962C8B-B14F-4D97-AF65-F5344CB8AC3E}">
        <p14:creationId xmlns:p14="http://schemas.microsoft.com/office/powerpoint/2010/main" val="202249568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66" y="522798"/>
            <a:ext cx="8978771" cy="3665482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5176" y="4905783"/>
            <a:ext cx="6325483" cy="847843"/>
          </a:xfrm>
          <a:prstGeom prst="rect">
            <a:avLst/>
          </a:prstGeom>
          <a:ln w="15875">
            <a:solidFill>
              <a:srgbClr val="FF0000"/>
            </a:solidFill>
          </a:ln>
        </p:spPr>
      </p:pic>
      <p:cxnSp>
        <p:nvCxnSpPr>
          <p:cNvPr id="10" name="직선 화살표 연결선 9"/>
          <p:cNvCxnSpPr>
            <a:stCxn id="2" idx="0"/>
          </p:cNvCxnSpPr>
          <p:nvPr/>
        </p:nvCxnSpPr>
        <p:spPr>
          <a:xfrm flipV="1">
            <a:off x="4687918" y="3908194"/>
            <a:ext cx="3076221" cy="997589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0875" y="544399"/>
            <a:ext cx="6106377" cy="619211"/>
          </a:xfrm>
          <a:prstGeom prst="rect">
            <a:avLst/>
          </a:prstGeom>
          <a:ln w="15875">
            <a:solidFill>
              <a:srgbClr val="FF0000"/>
            </a:solidFill>
          </a:ln>
        </p:spPr>
      </p:pic>
      <p:sp>
        <p:nvSpPr>
          <p:cNvPr id="11" name="직사각형 10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프로젝트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총괄관리 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사원등록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8175036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757" y="1911178"/>
            <a:ext cx="8806249" cy="4489621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9241" y="551849"/>
            <a:ext cx="6849431" cy="1914792"/>
          </a:xfrm>
          <a:prstGeom prst="rect">
            <a:avLst/>
          </a:prstGeom>
          <a:ln w="15875">
            <a:solidFill>
              <a:srgbClr val="FF0000"/>
            </a:solidFill>
          </a:ln>
        </p:spPr>
      </p:pic>
      <p:cxnSp>
        <p:nvCxnSpPr>
          <p:cNvPr id="9" name="직선 화살표 연결선 8"/>
          <p:cNvCxnSpPr/>
          <p:nvPr/>
        </p:nvCxnSpPr>
        <p:spPr>
          <a:xfrm flipH="1">
            <a:off x="4085673" y="2466641"/>
            <a:ext cx="964415" cy="1239643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7207" y="5054501"/>
            <a:ext cx="4182059" cy="1247949"/>
          </a:xfrm>
          <a:prstGeom prst="rect">
            <a:avLst/>
          </a:prstGeom>
          <a:ln w="15875">
            <a:solidFill>
              <a:srgbClr val="FF0000"/>
            </a:solidFill>
          </a:ln>
        </p:spPr>
      </p:pic>
      <p:cxnSp>
        <p:nvCxnSpPr>
          <p:cNvPr id="12" name="직선 화살표 연결선 11"/>
          <p:cNvCxnSpPr/>
          <p:nvPr/>
        </p:nvCxnSpPr>
        <p:spPr>
          <a:xfrm>
            <a:off x="6199266" y="6081438"/>
            <a:ext cx="1651393" cy="8027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프로젝트자원관리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인적자원관리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968721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021"/>
          <a:stretch/>
        </p:blipFill>
        <p:spPr>
          <a:xfrm>
            <a:off x="3204519" y="2125370"/>
            <a:ext cx="2877606" cy="661457"/>
          </a:xfrm>
          <a:prstGeom prst="rect">
            <a:avLst/>
          </a:prstGeom>
        </p:spPr>
      </p:pic>
      <p:grpSp>
        <p:nvGrpSpPr>
          <p:cNvPr id="5" name="그룹 4"/>
          <p:cNvGrpSpPr/>
          <p:nvPr/>
        </p:nvGrpSpPr>
        <p:grpSpPr>
          <a:xfrm>
            <a:off x="2895599" y="2789700"/>
            <a:ext cx="3480487" cy="48901"/>
            <a:chOff x="0" y="6058453"/>
            <a:chExt cx="9152314" cy="49876"/>
          </a:xfrm>
        </p:grpSpPr>
        <p:sp>
          <p:nvSpPr>
            <p:cNvPr id="6" name="직사각형 5"/>
            <p:cNvSpPr/>
            <p:nvPr/>
          </p:nvSpPr>
          <p:spPr>
            <a:xfrm>
              <a:off x="0" y="6058453"/>
              <a:ext cx="9144000" cy="49876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705004" y="6061421"/>
              <a:ext cx="4447310" cy="43978"/>
            </a:xfrm>
            <a:prstGeom prst="rect">
              <a:avLst/>
            </a:prstGeom>
            <a:solidFill>
              <a:srgbClr val="FDBBC1"/>
            </a:solidFill>
            <a:ln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직사각형 7"/>
          <p:cNvSpPr/>
          <p:nvPr/>
        </p:nvSpPr>
        <p:spPr>
          <a:xfrm>
            <a:off x="4595" y="2904002"/>
            <a:ext cx="9143999" cy="557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 err="1" smtClean="0">
                <a:solidFill>
                  <a:schemeClr val="bg2">
                    <a:lumMod val="25000"/>
                  </a:scheme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대시보드</a:t>
            </a:r>
            <a:endParaRPr lang="ko-KR" altLang="en-US" sz="3200" dirty="0">
              <a:solidFill>
                <a:schemeClr val="bg2">
                  <a:lumMod val="25000"/>
                </a:scheme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 rot="10800000">
            <a:off x="3262183" y="3438188"/>
            <a:ext cx="2718487" cy="45719"/>
            <a:chOff x="0" y="6058453"/>
            <a:chExt cx="9152314" cy="49876"/>
          </a:xfrm>
        </p:grpSpPr>
        <p:sp>
          <p:nvSpPr>
            <p:cNvPr id="11" name="직사각형 10"/>
            <p:cNvSpPr/>
            <p:nvPr/>
          </p:nvSpPr>
          <p:spPr>
            <a:xfrm>
              <a:off x="0" y="6058453"/>
              <a:ext cx="9144000" cy="49876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4705004" y="6061421"/>
              <a:ext cx="4447310" cy="43978"/>
            </a:xfrm>
            <a:prstGeom prst="rect">
              <a:avLst/>
            </a:prstGeom>
            <a:solidFill>
              <a:srgbClr val="FDBBC1"/>
            </a:solidFill>
            <a:ln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289671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200" y="810000"/>
            <a:ext cx="8640000" cy="5400000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팀원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대시보드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69356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" y="2838095"/>
            <a:ext cx="9143999" cy="557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R</a:t>
            </a:r>
            <a:r>
              <a:rPr lang="en-US" altLang="ko-KR" sz="3200" dirty="0" smtClean="0">
                <a:solidFill>
                  <a:srgbClr val="94C3BB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eview</a:t>
            </a:r>
            <a:endParaRPr lang="ko-KR" altLang="en-US" sz="3200" dirty="0">
              <a:solidFill>
                <a:srgbClr val="94C3BB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-8315" y="3855304"/>
            <a:ext cx="9144000" cy="3002696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/>
          </a:p>
        </p:txBody>
      </p:sp>
      <p:grpSp>
        <p:nvGrpSpPr>
          <p:cNvPr id="6" name="그룹 5"/>
          <p:cNvGrpSpPr/>
          <p:nvPr/>
        </p:nvGrpSpPr>
        <p:grpSpPr>
          <a:xfrm>
            <a:off x="-8315" y="2239514"/>
            <a:ext cx="9152314" cy="138420"/>
            <a:chOff x="0" y="6058453"/>
            <a:chExt cx="9152314" cy="49876"/>
          </a:xfrm>
        </p:grpSpPr>
        <p:sp>
          <p:nvSpPr>
            <p:cNvPr id="7" name="직사각형 6"/>
            <p:cNvSpPr/>
            <p:nvPr/>
          </p:nvSpPr>
          <p:spPr>
            <a:xfrm>
              <a:off x="0" y="6058453"/>
              <a:ext cx="9144000" cy="49876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705004" y="6061421"/>
              <a:ext cx="4447310" cy="43978"/>
            </a:xfrm>
            <a:prstGeom prst="rect">
              <a:avLst/>
            </a:prstGeom>
            <a:solidFill>
              <a:srgbClr val="FDBBC1"/>
            </a:solidFill>
            <a:ln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6032" y="968808"/>
            <a:ext cx="3534109" cy="1318748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1" y="3740091"/>
            <a:ext cx="9144000" cy="49876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4224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37332" y="180710"/>
            <a:ext cx="1598141" cy="557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회의록</a:t>
            </a:r>
            <a:endParaRPr lang="ko-KR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6511815"/>
            <a:ext cx="9144000" cy="370703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9254"/>
          <a:stretch/>
        </p:blipFill>
        <p:spPr>
          <a:xfrm>
            <a:off x="37332" y="5247474"/>
            <a:ext cx="9085811" cy="1313769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0" y="581864"/>
            <a:ext cx="9144000" cy="71220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805" y="1138912"/>
            <a:ext cx="8902014" cy="2961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233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"/>
            <a:ext cx="9144000" cy="370703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6511815"/>
            <a:ext cx="9144000" cy="370703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9254"/>
          <a:stretch/>
        </p:blipFill>
        <p:spPr>
          <a:xfrm>
            <a:off x="37332" y="5247474"/>
            <a:ext cx="9085811" cy="1313769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0" y="137826"/>
            <a:ext cx="2120900" cy="3090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T</a:t>
            </a:r>
            <a:r>
              <a:rPr lang="en-US" altLang="ko-KR" dirty="0" smtClean="0">
                <a:solidFill>
                  <a:schemeClr val="bg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opic </a:t>
            </a:r>
            <a:r>
              <a:rPr lang="en-US" altLang="ko-KR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S</a:t>
            </a:r>
            <a:r>
              <a:rPr lang="en-US" altLang="ko-KR" dirty="0" smtClean="0">
                <a:solidFill>
                  <a:schemeClr val="bg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election</a:t>
            </a:r>
            <a:endParaRPr lang="ko-KR" altLang="en-US" dirty="0">
              <a:solidFill>
                <a:schemeClr val="bg1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54227" y="1909140"/>
            <a:ext cx="1766673" cy="557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PMBOK</a:t>
            </a:r>
          </a:p>
          <a:p>
            <a:r>
              <a:rPr lang="en-US" altLang="ko-KR" sz="1600" dirty="0" smtClean="0">
                <a:solidFill>
                  <a:schemeClr val="bg2">
                    <a:lumMod val="50000"/>
                  </a:scheme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(</a:t>
            </a:r>
            <a:r>
              <a:rPr lang="en-US" altLang="ko-KR" sz="1600" dirty="0" smtClean="0">
                <a:solidFill>
                  <a:srgbClr val="F27E89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P</a:t>
            </a:r>
            <a:r>
              <a:rPr lang="en-US" altLang="ko-KR" sz="1600" dirty="0" smtClean="0">
                <a:solidFill>
                  <a:schemeClr val="bg2">
                    <a:lumMod val="50000"/>
                  </a:scheme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roject </a:t>
            </a:r>
            <a:r>
              <a:rPr lang="en-US" altLang="ko-KR" sz="1600" dirty="0" smtClean="0">
                <a:solidFill>
                  <a:srgbClr val="F27E89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M</a:t>
            </a:r>
            <a:r>
              <a:rPr lang="en-US" altLang="ko-KR" sz="1600" dirty="0" smtClean="0">
                <a:solidFill>
                  <a:schemeClr val="bg2">
                    <a:lumMod val="50000"/>
                  </a:scheme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anagement </a:t>
            </a:r>
            <a:r>
              <a:rPr lang="en-US" altLang="ko-KR" sz="1600" dirty="0" smtClean="0">
                <a:solidFill>
                  <a:srgbClr val="F27E89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B</a:t>
            </a:r>
            <a:r>
              <a:rPr lang="en-US" altLang="ko-KR" sz="1600" dirty="0" smtClean="0">
                <a:solidFill>
                  <a:schemeClr val="bg2">
                    <a:lumMod val="50000"/>
                  </a:scheme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ody </a:t>
            </a:r>
          </a:p>
          <a:p>
            <a:r>
              <a:rPr lang="en-US" altLang="ko-KR" sz="1600" dirty="0" smtClean="0">
                <a:solidFill>
                  <a:srgbClr val="F27E89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o</a:t>
            </a:r>
            <a:r>
              <a:rPr lang="en-US" altLang="ko-KR" sz="1600" dirty="0" smtClean="0">
                <a:solidFill>
                  <a:schemeClr val="bg2">
                    <a:lumMod val="50000"/>
                  </a:scheme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f </a:t>
            </a:r>
          </a:p>
          <a:p>
            <a:r>
              <a:rPr lang="en-US" altLang="ko-KR" sz="1600" dirty="0" smtClean="0">
                <a:solidFill>
                  <a:srgbClr val="F27E89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K</a:t>
            </a:r>
            <a:r>
              <a:rPr lang="en-US" altLang="ko-KR" sz="1600" dirty="0" smtClean="0">
                <a:solidFill>
                  <a:schemeClr val="bg2">
                    <a:lumMod val="50000"/>
                  </a:scheme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nowledge)</a:t>
            </a:r>
            <a:endParaRPr lang="ko-KR" altLang="en-US" sz="1600" dirty="0">
              <a:solidFill>
                <a:schemeClr val="bg2">
                  <a:lumMod val="50000"/>
                </a:scheme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682355" y="1259318"/>
            <a:ext cx="614414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1600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BOK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(Body of Knowledge)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란 특정 직무 또는 전문 분야에서 활용되는 개념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원리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규칙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표준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용어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기술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도구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기법 등을 체계적으로 정리한 결과물을 가리킨다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19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세기 중반부터 프로젝트 관리 전문가들이 프로젝트의 관리와 관련한 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BOK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를 확립하려는 노력을 기울이기 시작했는데 이를 </a:t>
            </a:r>
            <a:r>
              <a:rPr lang="en-US" altLang="ko-KR" sz="1600" b="1" dirty="0" smtClean="0">
                <a:solidFill>
                  <a:srgbClr val="F27E8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PMBOK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라고 한다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PMBOK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는 그간 널리 활용되었고 성과가 잘 입증된 전통적인 실무는 물론 새롭게 등장하여 확산되기 시작한 혁신적 실무를 포함한다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  <a:endParaRPr lang="ko-KR" altLang="en-US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39741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37332" y="197186"/>
            <a:ext cx="2508160" cy="557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I</a:t>
            </a:r>
            <a:r>
              <a:rPr lang="en-US" altLang="ko-KR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SSUE </a:t>
            </a:r>
            <a:r>
              <a:rPr lang="en-US" altLang="ko-KR" sz="32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L</a:t>
            </a:r>
            <a:r>
              <a:rPr lang="en-US" altLang="ko-KR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ist</a:t>
            </a:r>
            <a:endParaRPr lang="ko-KR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6511815"/>
            <a:ext cx="9144000" cy="370703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9254"/>
          <a:stretch/>
        </p:blipFill>
        <p:spPr>
          <a:xfrm>
            <a:off x="37332" y="5247474"/>
            <a:ext cx="9085811" cy="1313769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0" y="581864"/>
            <a:ext cx="9144000" cy="71220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87" y="1235676"/>
            <a:ext cx="9001369" cy="2982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838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37332" y="197186"/>
            <a:ext cx="2804722" cy="557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smtClean="0">
                <a:solidFill>
                  <a:schemeClr val="bg2">
                    <a:lumMod val="25000"/>
                  </a:scheme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차주 진행 계획</a:t>
            </a:r>
            <a:endParaRPr lang="ko-KR" altLang="en-US" sz="3200" dirty="0">
              <a:solidFill>
                <a:schemeClr val="bg2">
                  <a:lumMod val="25000"/>
                </a:scheme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6511815"/>
            <a:ext cx="9144000" cy="370703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9254"/>
          <a:stretch/>
        </p:blipFill>
        <p:spPr>
          <a:xfrm>
            <a:off x="37332" y="5247474"/>
            <a:ext cx="9085811" cy="1313769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0" y="581864"/>
            <a:ext cx="9144000" cy="71220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379" y="1092174"/>
            <a:ext cx="8813715" cy="3191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175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021"/>
          <a:stretch/>
        </p:blipFill>
        <p:spPr>
          <a:xfrm>
            <a:off x="0" y="4756127"/>
            <a:ext cx="9144000" cy="2101873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-2115" y="2563625"/>
            <a:ext cx="9143999" cy="557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T</a:t>
            </a:r>
            <a:r>
              <a:rPr lang="en-US" altLang="ko-KR" sz="3200" dirty="0" smtClean="0">
                <a:solidFill>
                  <a:srgbClr val="94C3BB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HANK</a:t>
            </a:r>
            <a:r>
              <a:rPr lang="en-US" altLang="ko-KR" sz="32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Y</a:t>
            </a:r>
            <a:r>
              <a:rPr lang="en-US" altLang="ko-KR" sz="3200" dirty="0" smtClean="0">
                <a:solidFill>
                  <a:srgbClr val="94C3BB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OU </a:t>
            </a:r>
            <a:r>
              <a:rPr lang="ko-KR" altLang="en-US" sz="32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♥</a:t>
            </a:r>
            <a:endParaRPr lang="ko-KR" altLang="en-US" sz="3200" dirty="0">
              <a:solidFill>
                <a:srgbClr val="FDBBC1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2796745" y="3094492"/>
            <a:ext cx="3480487" cy="48901"/>
            <a:chOff x="0" y="6058453"/>
            <a:chExt cx="9152314" cy="49876"/>
          </a:xfrm>
        </p:grpSpPr>
        <p:sp>
          <p:nvSpPr>
            <p:cNvPr id="6" name="직사각형 5"/>
            <p:cNvSpPr/>
            <p:nvPr/>
          </p:nvSpPr>
          <p:spPr>
            <a:xfrm>
              <a:off x="0" y="6058453"/>
              <a:ext cx="9144000" cy="49876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705004" y="6061421"/>
              <a:ext cx="4447310" cy="43978"/>
            </a:xfrm>
            <a:prstGeom prst="rect">
              <a:avLst/>
            </a:prstGeom>
            <a:solidFill>
              <a:srgbClr val="FDBBC1"/>
            </a:solidFill>
            <a:ln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276037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"/>
            <a:ext cx="9144000" cy="370703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6511815"/>
            <a:ext cx="9144000" cy="370703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9254"/>
          <a:stretch/>
        </p:blipFill>
        <p:spPr>
          <a:xfrm>
            <a:off x="37332" y="5247474"/>
            <a:ext cx="9085811" cy="1313769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0" y="137826"/>
            <a:ext cx="2120900" cy="3090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T</a:t>
            </a:r>
            <a:r>
              <a:rPr lang="en-US" altLang="ko-KR" dirty="0" smtClean="0">
                <a:solidFill>
                  <a:schemeClr val="bg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opic </a:t>
            </a:r>
            <a:r>
              <a:rPr lang="en-US" altLang="ko-KR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S</a:t>
            </a:r>
            <a:r>
              <a:rPr lang="en-US" altLang="ko-KR" dirty="0" smtClean="0">
                <a:solidFill>
                  <a:schemeClr val="bg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election</a:t>
            </a:r>
            <a:endParaRPr lang="ko-KR" altLang="en-US" dirty="0">
              <a:solidFill>
                <a:schemeClr val="bg1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54227" y="1106223"/>
            <a:ext cx="1766673" cy="1104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PMBOK</a:t>
            </a:r>
            <a:endParaRPr lang="en-US" altLang="ko-KR" sz="1600" dirty="0">
              <a:solidFill>
                <a:schemeClr val="bg2">
                  <a:lumMod val="50000"/>
                </a:scheme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  <a:p>
            <a:r>
              <a:rPr lang="en-US" altLang="ko-KR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Guide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542656" y="1106223"/>
            <a:ext cx="646618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1600" dirty="0" smtClean="0">
                <a:solidFill>
                  <a:srgbClr val="F27E8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PMBOK Guide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란 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PMI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 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PMBOK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중에서 모범적 실무로 널리 인정 받고 있는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(generally recognized as good practice)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대표적인 내용을 정리한 문서이다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PMBOK Guide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의 내용은 수행하는 프로젝트에 맞게 조정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(tailoring)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하여 적용한다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PMBOK 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Guide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는</a:t>
            </a:r>
            <a:endParaRPr lang="en-US" altLang="ko-KR" sz="16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    - 5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가지 프로세스 그룹 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    -10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가지 프로젝트 관리의 </a:t>
            </a:r>
            <a:r>
              <a:rPr lang="ko-KR" altLang="en-US" sz="16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지식영역을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정의한다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endParaRPr lang="ko-KR" altLang="en-US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45457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"/>
            <a:ext cx="9144000" cy="370703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6511815"/>
            <a:ext cx="9144000" cy="370703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0" y="137826"/>
            <a:ext cx="2120900" cy="3090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T</a:t>
            </a:r>
            <a:r>
              <a:rPr lang="en-US" altLang="ko-KR" dirty="0" smtClean="0">
                <a:solidFill>
                  <a:schemeClr val="bg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opic </a:t>
            </a:r>
            <a:r>
              <a:rPr lang="en-US" altLang="ko-KR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S</a:t>
            </a:r>
            <a:r>
              <a:rPr lang="en-US" altLang="ko-KR" dirty="0" smtClean="0">
                <a:solidFill>
                  <a:schemeClr val="bg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election</a:t>
            </a:r>
            <a:endParaRPr lang="ko-KR" altLang="en-US" dirty="0">
              <a:solidFill>
                <a:schemeClr val="bg1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4791980"/>
              </p:ext>
            </p:extLst>
          </p:nvPr>
        </p:nvGraphicFramePr>
        <p:xfrm>
          <a:off x="88900" y="508527"/>
          <a:ext cx="8966202" cy="58673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5804">
                  <a:extLst>
                    <a:ext uri="{9D8B030D-6E8A-4147-A177-3AD203B41FA5}">
                      <a16:colId xmlns="" xmlns:a16="http://schemas.microsoft.com/office/drawing/2014/main" val="3635327560"/>
                    </a:ext>
                  </a:extLst>
                </a:gridCol>
                <a:gridCol w="1123122">
                  <a:extLst>
                    <a:ext uri="{9D8B030D-6E8A-4147-A177-3AD203B41FA5}">
                      <a16:colId xmlns="" xmlns:a16="http://schemas.microsoft.com/office/drawing/2014/main" val="3199352629"/>
                    </a:ext>
                  </a:extLst>
                </a:gridCol>
                <a:gridCol w="2136913">
                  <a:extLst>
                    <a:ext uri="{9D8B030D-6E8A-4147-A177-3AD203B41FA5}">
                      <a16:colId xmlns="" xmlns:a16="http://schemas.microsoft.com/office/drawing/2014/main" val="4236783470"/>
                    </a:ext>
                  </a:extLst>
                </a:gridCol>
                <a:gridCol w="1769165">
                  <a:extLst>
                    <a:ext uri="{9D8B030D-6E8A-4147-A177-3AD203B41FA5}">
                      <a16:colId xmlns="" xmlns:a16="http://schemas.microsoft.com/office/drawing/2014/main" val="2187935802"/>
                    </a:ext>
                  </a:extLst>
                </a:gridCol>
                <a:gridCol w="1666831">
                  <a:extLst>
                    <a:ext uri="{9D8B030D-6E8A-4147-A177-3AD203B41FA5}">
                      <a16:colId xmlns="" xmlns:a16="http://schemas.microsoft.com/office/drawing/2014/main" val="1315382563"/>
                    </a:ext>
                  </a:extLst>
                </a:gridCol>
                <a:gridCol w="1494367">
                  <a:extLst>
                    <a:ext uri="{9D8B030D-6E8A-4147-A177-3AD203B41FA5}">
                      <a16:colId xmlns="" xmlns:a16="http://schemas.microsoft.com/office/drawing/2014/main" val="2530309443"/>
                    </a:ext>
                  </a:extLst>
                </a:gridCol>
              </a:tblGrid>
              <a:tr h="268225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 smtClean="0">
                          <a:solidFill>
                            <a:schemeClr val="tx1"/>
                          </a:solidFill>
                        </a:rPr>
                        <a:t>지식영역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BBC1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프로젝트 관리 프로세스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75508838"/>
                  </a:ext>
                </a:extLst>
              </a:tr>
              <a:tr h="214359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착수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기획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실행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감시 및 통제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종료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80388047"/>
                  </a:ext>
                </a:extLst>
              </a:tr>
              <a:tr h="4018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통합관리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프로젝트 헌장 작성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프로젝트 관리 계획 개발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900" baseline="0" dirty="0" smtClean="0">
                          <a:solidFill>
                            <a:schemeClr val="tx1"/>
                          </a:solidFill>
                        </a:rPr>
                        <a:t>프로젝트 작업 지시 및 관리</a:t>
                      </a:r>
                      <a:endParaRPr lang="en-US" altLang="ko-KR" sz="900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just" latinLnBrk="1"/>
                      <a:r>
                        <a:rPr lang="ko-KR" altLang="en-US" sz="900" baseline="0" dirty="0" smtClean="0">
                          <a:solidFill>
                            <a:schemeClr val="tx1"/>
                          </a:solidFill>
                        </a:rPr>
                        <a:t>프로젝트 지식 관리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900" baseline="0" dirty="0" smtClean="0">
                          <a:solidFill>
                            <a:schemeClr val="tx1"/>
                          </a:solidFill>
                        </a:rPr>
                        <a:t>프로젝트 작업 감시 및 통제</a:t>
                      </a:r>
                      <a:endParaRPr lang="en-US" altLang="ko-KR" sz="900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just" latinLnBrk="1"/>
                      <a:r>
                        <a:rPr lang="ko-KR" altLang="en-US" sz="900" baseline="0" dirty="0" smtClean="0">
                          <a:solidFill>
                            <a:schemeClr val="tx1"/>
                          </a:solidFill>
                        </a:rPr>
                        <a:t>통합 변경 통제 수행</a:t>
                      </a:r>
                      <a:endParaRPr lang="en-US" altLang="ko-KR" sz="900" baseline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프로젝트 또는 단계 종료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641286758"/>
                  </a:ext>
                </a:extLst>
              </a:tr>
              <a:tr h="60020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 smtClean="0">
                          <a:solidFill>
                            <a:schemeClr val="tx1"/>
                          </a:solidFill>
                        </a:rPr>
                        <a:t>범위관리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900" baseline="0" dirty="0" err="1" smtClean="0">
                          <a:solidFill>
                            <a:schemeClr val="tx1"/>
                          </a:solidFill>
                        </a:rPr>
                        <a:t>범위관리</a:t>
                      </a:r>
                      <a:r>
                        <a:rPr lang="ko-KR" altLang="en-US" sz="900" baseline="0" dirty="0" smtClean="0">
                          <a:solidFill>
                            <a:schemeClr val="tx1"/>
                          </a:solidFill>
                        </a:rPr>
                        <a:t> 계획</a:t>
                      </a:r>
                      <a:endParaRPr lang="en-US" altLang="ko-KR" sz="900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just" latinLnBrk="1"/>
                      <a:r>
                        <a:rPr lang="ko-KR" altLang="en-US" sz="900" baseline="0" dirty="0" smtClean="0">
                          <a:solidFill>
                            <a:schemeClr val="tx1"/>
                          </a:solidFill>
                        </a:rPr>
                        <a:t>요구사항 수집</a:t>
                      </a:r>
                      <a:endParaRPr lang="en-US" altLang="ko-KR" sz="900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just" latinLnBrk="1"/>
                      <a:r>
                        <a:rPr lang="ko-KR" altLang="en-US" sz="900" baseline="0" dirty="0" smtClean="0">
                          <a:solidFill>
                            <a:schemeClr val="tx1"/>
                          </a:solidFill>
                        </a:rPr>
                        <a:t>범위 정의</a:t>
                      </a:r>
                      <a:endParaRPr lang="en-US" altLang="ko-KR" sz="900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just" latinLnBrk="1"/>
                      <a:r>
                        <a:rPr lang="en-US" altLang="ko-KR" sz="900" baseline="0" dirty="0" smtClean="0">
                          <a:solidFill>
                            <a:schemeClr val="tx1"/>
                          </a:solidFill>
                        </a:rPr>
                        <a:t>WBS</a:t>
                      </a:r>
                      <a:r>
                        <a:rPr lang="ko-KR" altLang="en-US" sz="900" baseline="0" dirty="0" smtClean="0">
                          <a:solidFill>
                            <a:schemeClr val="tx1"/>
                          </a:solidFill>
                        </a:rPr>
                        <a:t>생성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범위 확인</a:t>
                      </a:r>
                      <a:endParaRPr lang="en-US" altLang="ko-KR" sz="9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just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범위 통제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490151604"/>
                  </a:ext>
                </a:extLst>
              </a:tr>
              <a:tr h="7288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일정관리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일정 관리 계획</a:t>
                      </a:r>
                      <a:endParaRPr lang="en-US" altLang="ko-KR" sz="9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just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활동 정의</a:t>
                      </a:r>
                      <a:endParaRPr lang="en-US" altLang="ko-KR" sz="9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just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활동 배열</a:t>
                      </a:r>
                      <a:endParaRPr lang="en-US" altLang="ko-KR" sz="9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just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활동 기간 추정</a:t>
                      </a:r>
                      <a:endParaRPr lang="en-US" altLang="ko-KR" sz="9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just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일정 개발</a:t>
                      </a:r>
                      <a:endParaRPr lang="en-US" altLang="ko-KR" sz="90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일정 통제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42766171"/>
                  </a:ext>
                </a:extLst>
              </a:tr>
              <a:tr h="47159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원가관리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원가 관리 계획</a:t>
                      </a:r>
                      <a:endParaRPr lang="en-US" altLang="ko-KR" sz="9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just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원가 산정</a:t>
                      </a:r>
                      <a:endParaRPr lang="en-US" altLang="ko-KR" sz="9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just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예산 결정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원가 통제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302591282"/>
                  </a:ext>
                </a:extLst>
              </a:tr>
              <a:tr h="4018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품질관리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품질 관리 계획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품질 관리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품질 통제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82975054"/>
                  </a:ext>
                </a:extLst>
              </a:tr>
              <a:tr h="47159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자원관리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자원 관리 계획</a:t>
                      </a:r>
                      <a:endParaRPr lang="en-US" altLang="ko-KR" sz="9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just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활동 자원 추정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자원 확보 </a:t>
                      </a:r>
                      <a:endParaRPr lang="en-US" altLang="ko-KR" sz="9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just" latinLnBrk="1"/>
                      <a:r>
                        <a:rPr lang="ko-KR" altLang="en-US" sz="900" baseline="0" dirty="0" smtClean="0">
                          <a:solidFill>
                            <a:schemeClr val="tx1"/>
                          </a:solidFill>
                        </a:rPr>
                        <a:t>팀 개발</a:t>
                      </a:r>
                      <a:endParaRPr lang="en-US" altLang="ko-KR" sz="900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just" latinLnBrk="1"/>
                      <a:r>
                        <a:rPr lang="ko-KR" altLang="en-US" sz="900" baseline="0" dirty="0" smtClean="0">
                          <a:solidFill>
                            <a:schemeClr val="tx1"/>
                          </a:solidFill>
                        </a:rPr>
                        <a:t>팀 관리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자원 통제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44278977"/>
                  </a:ext>
                </a:extLst>
              </a:tr>
              <a:tr h="4018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 smtClean="0">
                          <a:solidFill>
                            <a:schemeClr val="tx1"/>
                          </a:solidFill>
                        </a:rPr>
                        <a:t>소통관리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의사소통 관리 계획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의사 소통 관리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의사 소통 감시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188978223"/>
                  </a:ext>
                </a:extLst>
              </a:tr>
              <a:tr h="7288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위기관리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위험 관리 계획</a:t>
                      </a:r>
                      <a:endParaRPr lang="en-US" altLang="ko-KR" sz="9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just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위험 식별</a:t>
                      </a:r>
                      <a:endParaRPr lang="en-US" altLang="ko-KR" sz="9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just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정성적 위험 분석 수행</a:t>
                      </a:r>
                      <a:endParaRPr lang="en-US" altLang="ko-KR" sz="9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just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정량적 위험 분석 수행</a:t>
                      </a:r>
                      <a:endParaRPr lang="en-US" altLang="ko-KR" sz="9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just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위험 대응 계획</a:t>
                      </a:r>
                      <a:endParaRPr lang="en-US" altLang="ko-KR" sz="90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위험 대응 실행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위험 감시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797673644"/>
                  </a:ext>
                </a:extLst>
              </a:tr>
              <a:tr h="5626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 smtClean="0">
                          <a:solidFill>
                            <a:schemeClr val="tx1"/>
                          </a:solidFill>
                        </a:rPr>
                        <a:t>조달관리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조달 관리 계획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조달 수행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조달 통제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515479385"/>
                  </a:ext>
                </a:extLst>
              </a:tr>
              <a:tr h="4018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 smtClean="0">
                          <a:solidFill>
                            <a:schemeClr val="tx1"/>
                          </a:solidFill>
                        </a:rPr>
                        <a:t>이해관리자</a:t>
                      </a: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 관리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이해관계자 식별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이해관계자 관리 계획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이해관계자 교류 관리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900" dirty="0" err="1" smtClean="0">
                          <a:solidFill>
                            <a:schemeClr val="tx1"/>
                          </a:solidFill>
                        </a:rPr>
                        <a:t>이해관리자</a:t>
                      </a: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 교류 감시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9154514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52598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메인 레이아웃_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목차 레이아웃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2_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1791</TotalTime>
  <Words>1644</Words>
  <Application>Microsoft Office PowerPoint</Application>
  <PresentationFormat>화면 슬라이드 쇼(4:3)</PresentationFormat>
  <Paragraphs>455</Paragraphs>
  <Slides>72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5</vt:i4>
      </vt:variant>
      <vt:variant>
        <vt:lpstr>슬라이드 제목</vt:lpstr>
      </vt:variant>
      <vt:variant>
        <vt:i4>72</vt:i4>
      </vt:variant>
    </vt:vector>
  </HeadingPairs>
  <TitlesOfParts>
    <vt:vector size="85" baseType="lpstr">
      <vt:lpstr>Calibri</vt:lpstr>
      <vt:lpstr>나눔스퀘어_ac</vt:lpstr>
      <vt:lpstr>Bahnschrift Light SemiCondensed</vt:lpstr>
      <vt:lpstr>나눔스퀘어_ac ExtraBold</vt:lpstr>
      <vt:lpstr>타이포_스톰 B</vt:lpstr>
      <vt:lpstr>Calibri Light</vt:lpstr>
      <vt:lpstr>나눔스퀘어_ac Bold</vt:lpstr>
      <vt:lpstr>맑은 고딕</vt:lpstr>
      <vt:lpstr>메인 레이아웃_1</vt:lpstr>
      <vt:lpstr>Office 테마</vt:lpstr>
      <vt:lpstr>목차 레이아웃</vt:lpstr>
      <vt:lpstr>1_Office 테마</vt:lpstr>
      <vt:lpstr>2_Office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HANA K.</dc:creator>
  <cp:lastModifiedBy>이 연학</cp:lastModifiedBy>
  <cp:revision>129</cp:revision>
  <dcterms:created xsi:type="dcterms:W3CDTF">2020-05-05T13:43:36Z</dcterms:created>
  <dcterms:modified xsi:type="dcterms:W3CDTF">2020-05-15T01:25:34Z</dcterms:modified>
</cp:coreProperties>
</file>